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Blueberry" charset="1" panose="02000500000000000000"/>
      <p:regular r:id="rId26"/>
    </p:embeddedFont>
    <p:embeddedFont>
      <p:font typeface="Impact" charset="1" panose="020B0806030902050204"/>
      <p:regular r:id="rId27"/>
    </p:embeddedFont>
    <p:embeddedFont>
      <p:font typeface="Cocomat Pro Heavy" charset="1" panose="00000A00000000000000"/>
      <p:regular r:id="rId28"/>
    </p:embeddedFont>
    <p:embeddedFont>
      <p:font typeface="Raleway Bold" charset="1" panose="00000000000000000000"/>
      <p:regular r:id="rId29"/>
    </p:embeddedFont>
    <p:embeddedFont>
      <p:font typeface="Cocomat Pro Bold" charset="1" panose="000007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pn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png" Type="http://schemas.openxmlformats.org/officeDocument/2006/relationships/image"/><Relationship Id="rId22" Target="../media/image21.png" Type="http://schemas.openxmlformats.org/officeDocument/2006/relationships/image"/><Relationship Id="rId23" Target="../media/image22.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pn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14" Target="../media/image4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37.png" Type="http://schemas.openxmlformats.org/officeDocument/2006/relationships/image"/><Relationship Id="rId9"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53.png" Type="http://schemas.openxmlformats.org/officeDocument/2006/relationships/image"/><Relationship Id="rId9" Target="../media/image5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png" Type="http://schemas.openxmlformats.org/officeDocument/2006/relationships/image"/><Relationship Id="rId12" Target="../media/image54.png" Type="http://schemas.openxmlformats.org/officeDocument/2006/relationships/image"/><Relationship Id="rId13" Target="../media/image50.png" Type="http://schemas.openxmlformats.org/officeDocument/2006/relationships/image"/><Relationship Id="rId14" Target="../media/image5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48.png" Type="http://schemas.openxmlformats.org/officeDocument/2006/relationships/image"/><Relationship Id="rId9"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png" Type="http://schemas.openxmlformats.org/officeDocument/2006/relationships/image"/><Relationship Id="rId12" Target="../media/image7.png" Type="http://schemas.openxmlformats.org/officeDocument/2006/relationships/image"/><Relationship Id="rId13" Target="../media/image16.png" Type="http://schemas.openxmlformats.org/officeDocument/2006/relationships/image"/><Relationship Id="rId14" Target="../media/image18.png" Type="http://schemas.openxmlformats.org/officeDocument/2006/relationships/image"/><Relationship Id="rId15" Target="../media/image19.png" Type="http://schemas.openxmlformats.org/officeDocument/2006/relationships/image"/><Relationship Id="rId16" Target="../media/image9.png" Type="http://schemas.openxmlformats.org/officeDocument/2006/relationships/image"/><Relationship Id="rId17" Target="../media/image14.png" Type="http://schemas.openxmlformats.org/officeDocument/2006/relationships/image"/><Relationship Id="rId18" Target="../media/image21.png" Type="http://schemas.openxmlformats.org/officeDocument/2006/relationships/image"/><Relationship Id="rId19" Target="../media/image2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15.png" Type="http://schemas.openxmlformats.org/officeDocument/2006/relationships/image"/><Relationship Id="rId7" Target="../media/image13.png" Type="http://schemas.openxmlformats.org/officeDocument/2006/relationships/image"/><Relationship Id="rId8" Target="../media/image12.png" Type="http://schemas.openxmlformats.org/officeDocument/2006/relationships/image"/><Relationship Id="rId9"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33.png" Type="http://schemas.openxmlformats.org/officeDocument/2006/relationships/image"/><Relationship Id="rId7" Target="../media/image19.png" Type="http://schemas.openxmlformats.org/officeDocument/2006/relationships/image"/><Relationship Id="rId8" Target="../media/image2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3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9.png" Type="http://schemas.openxmlformats.org/officeDocument/2006/relationships/image"/><Relationship Id="rId7" Target="../media/image27.png" Type="http://schemas.openxmlformats.org/officeDocument/2006/relationships/image"/><Relationship Id="rId8"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TextBox 2" id="2"/>
          <p:cNvSpPr txBox="true"/>
          <p:nvPr/>
        </p:nvSpPr>
        <p:spPr>
          <a:xfrm rot="0">
            <a:off x="1966624" y="1989798"/>
            <a:ext cx="14354753" cy="2273292"/>
          </a:xfrm>
          <a:prstGeom prst="rect">
            <a:avLst/>
          </a:prstGeom>
        </p:spPr>
        <p:txBody>
          <a:bodyPr anchor="t" rtlCol="false" tIns="0" lIns="0" bIns="0" rIns="0">
            <a:spAutoFit/>
          </a:bodyPr>
          <a:lstStyle/>
          <a:p>
            <a:pPr algn="ctr">
              <a:lnSpc>
                <a:spcPts val="9100"/>
              </a:lnSpc>
            </a:pPr>
            <a:r>
              <a:rPr lang="en-US" sz="6500" spc="195">
                <a:solidFill>
                  <a:srgbClr val="257763"/>
                </a:solidFill>
                <a:latin typeface="Blueberry"/>
              </a:rPr>
              <a:t>VEGETABLE</a:t>
            </a:r>
          </a:p>
          <a:p>
            <a:pPr algn="ctr">
              <a:lnSpc>
                <a:spcPts val="9100"/>
              </a:lnSpc>
            </a:pPr>
            <a:r>
              <a:rPr lang="en-US" sz="6500" spc="195">
                <a:solidFill>
                  <a:srgbClr val="257763"/>
                </a:solidFill>
                <a:latin typeface="Blueberry"/>
              </a:rPr>
              <a:t>CLASSIFICATION</a:t>
            </a:r>
          </a:p>
        </p:txBody>
      </p:sp>
      <p:sp>
        <p:nvSpPr>
          <p:cNvPr name="Freeform 3" id="3"/>
          <p:cNvSpPr/>
          <p:nvPr/>
        </p:nvSpPr>
        <p:spPr>
          <a:xfrm flipH="false" flipV="false" rot="6322007">
            <a:off x="-1932602" y="-1023421"/>
            <a:ext cx="7779476" cy="6944951"/>
          </a:xfrm>
          <a:custGeom>
            <a:avLst/>
            <a:gdLst/>
            <a:ahLst/>
            <a:cxnLst/>
            <a:rect r="r" b="b" t="t" l="l"/>
            <a:pathLst>
              <a:path h="6944951" w="7779476">
                <a:moveTo>
                  <a:pt x="0" y="0"/>
                </a:moveTo>
                <a:lnTo>
                  <a:pt x="7779476" y="0"/>
                </a:lnTo>
                <a:lnTo>
                  <a:pt x="7779476" y="6944950"/>
                </a:lnTo>
                <a:lnTo>
                  <a:pt x="0" y="6944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542992">
            <a:off x="14176051" y="166137"/>
            <a:ext cx="7079594" cy="6410250"/>
          </a:xfrm>
          <a:custGeom>
            <a:avLst/>
            <a:gdLst/>
            <a:ahLst/>
            <a:cxnLst/>
            <a:rect r="r" b="b" t="t" l="l"/>
            <a:pathLst>
              <a:path h="6410250" w="7079594">
                <a:moveTo>
                  <a:pt x="0" y="0"/>
                </a:moveTo>
                <a:lnTo>
                  <a:pt x="7079593" y="0"/>
                </a:lnTo>
                <a:lnTo>
                  <a:pt x="7079593" y="6410250"/>
                </a:lnTo>
                <a:lnTo>
                  <a:pt x="0" y="6410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36884">
            <a:off x="14837791" y="2024741"/>
            <a:ext cx="1132106" cy="2610042"/>
          </a:xfrm>
          <a:custGeom>
            <a:avLst/>
            <a:gdLst/>
            <a:ahLst/>
            <a:cxnLst/>
            <a:rect r="r" b="b" t="t" l="l"/>
            <a:pathLst>
              <a:path h="2610042" w="1132106">
                <a:moveTo>
                  <a:pt x="0" y="0"/>
                </a:moveTo>
                <a:lnTo>
                  <a:pt x="1132105" y="0"/>
                </a:lnTo>
                <a:lnTo>
                  <a:pt x="1132105" y="2610042"/>
                </a:lnTo>
                <a:lnTo>
                  <a:pt x="0" y="2610042"/>
                </a:lnTo>
                <a:lnTo>
                  <a:pt x="0" y="0"/>
                </a:lnTo>
                <a:close/>
              </a:path>
            </a:pathLst>
          </a:custGeom>
          <a:blipFill>
            <a:blip r:embed="rId6"/>
            <a:stretch>
              <a:fillRect l="0" t="0" r="0" b="0"/>
            </a:stretch>
          </a:blipFill>
        </p:spPr>
      </p:sp>
      <p:sp>
        <p:nvSpPr>
          <p:cNvPr name="Freeform 6" id="6"/>
          <p:cNvSpPr/>
          <p:nvPr/>
        </p:nvSpPr>
        <p:spPr>
          <a:xfrm flipH="false" flipV="false" rot="-4313641">
            <a:off x="12310862" y="4598213"/>
            <a:ext cx="7779476" cy="6944951"/>
          </a:xfrm>
          <a:custGeom>
            <a:avLst/>
            <a:gdLst/>
            <a:ahLst/>
            <a:cxnLst/>
            <a:rect r="r" b="b" t="t" l="l"/>
            <a:pathLst>
              <a:path h="6944951" w="7779476">
                <a:moveTo>
                  <a:pt x="0" y="0"/>
                </a:moveTo>
                <a:lnTo>
                  <a:pt x="7779476" y="0"/>
                </a:lnTo>
                <a:lnTo>
                  <a:pt x="7779476" y="6944950"/>
                </a:lnTo>
                <a:lnTo>
                  <a:pt x="0" y="6944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8542992">
            <a:off x="-2906571" y="2807408"/>
            <a:ext cx="7079594" cy="6410250"/>
          </a:xfrm>
          <a:custGeom>
            <a:avLst/>
            <a:gdLst/>
            <a:ahLst/>
            <a:cxnLst/>
            <a:rect r="r" b="b" t="t" l="l"/>
            <a:pathLst>
              <a:path h="6410250" w="7079594">
                <a:moveTo>
                  <a:pt x="0" y="0"/>
                </a:moveTo>
                <a:lnTo>
                  <a:pt x="7079594" y="0"/>
                </a:lnTo>
                <a:lnTo>
                  <a:pt x="7079594" y="6410250"/>
                </a:lnTo>
                <a:lnTo>
                  <a:pt x="0" y="6410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37532">
            <a:off x="877909" y="2641819"/>
            <a:ext cx="1515567" cy="2051359"/>
          </a:xfrm>
          <a:custGeom>
            <a:avLst/>
            <a:gdLst/>
            <a:ahLst/>
            <a:cxnLst/>
            <a:rect r="r" b="b" t="t" l="l"/>
            <a:pathLst>
              <a:path h="2051359" w="1515567">
                <a:moveTo>
                  <a:pt x="0" y="0"/>
                </a:moveTo>
                <a:lnTo>
                  <a:pt x="1515567" y="0"/>
                </a:lnTo>
                <a:lnTo>
                  <a:pt x="1515567" y="2051360"/>
                </a:lnTo>
                <a:lnTo>
                  <a:pt x="0" y="2051360"/>
                </a:lnTo>
                <a:lnTo>
                  <a:pt x="0" y="0"/>
                </a:lnTo>
                <a:close/>
              </a:path>
            </a:pathLst>
          </a:custGeom>
          <a:blipFill>
            <a:blip r:embed="rId7"/>
            <a:stretch>
              <a:fillRect l="0" t="0" r="0" b="0"/>
            </a:stretch>
          </a:blipFill>
        </p:spPr>
      </p:sp>
      <p:sp>
        <p:nvSpPr>
          <p:cNvPr name="Freeform 9" id="9"/>
          <p:cNvSpPr/>
          <p:nvPr/>
        </p:nvSpPr>
        <p:spPr>
          <a:xfrm flipH="false" flipV="false" rot="-1233557">
            <a:off x="2701251" y="4835269"/>
            <a:ext cx="1557996" cy="1501908"/>
          </a:xfrm>
          <a:custGeom>
            <a:avLst/>
            <a:gdLst/>
            <a:ahLst/>
            <a:cxnLst/>
            <a:rect r="r" b="b" t="t" l="l"/>
            <a:pathLst>
              <a:path h="1501908" w="1557996">
                <a:moveTo>
                  <a:pt x="0" y="0"/>
                </a:moveTo>
                <a:lnTo>
                  <a:pt x="1557995" y="0"/>
                </a:lnTo>
                <a:lnTo>
                  <a:pt x="1557995" y="1501908"/>
                </a:lnTo>
                <a:lnTo>
                  <a:pt x="0" y="1501908"/>
                </a:lnTo>
                <a:lnTo>
                  <a:pt x="0" y="0"/>
                </a:lnTo>
                <a:close/>
              </a:path>
            </a:pathLst>
          </a:custGeom>
          <a:blipFill>
            <a:blip r:embed="rId8"/>
            <a:stretch>
              <a:fillRect l="0" t="0" r="0" b="0"/>
            </a:stretch>
          </a:blipFill>
        </p:spPr>
      </p:sp>
      <p:sp>
        <p:nvSpPr>
          <p:cNvPr name="Freeform 10" id="10"/>
          <p:cNvSpPr/>
          <p:nvPr/>
        </p:nvSpPr>
        <p:spPr>
          <a:xfrm flipH="false" flipV="false" rot="-1760898">
            <a:off x="1293358" y="1269662"/>
            <a:ext cx="1096173" cy="1367025"/>
          </a:xfrm>
          <a:custGeom>
            <a:avLst/>
            <a:gdLst/>
            <a:ahLst/>
            <a:cxnLst/>
            <a:rect r="r" b="b" t="t" l="l"/>
            <a:pathLst>
              <a:path h="1367025" w="1096173">
                <a:moveTo>
                  <a:pt x="0" y="0"/>
                </a:moveTo>
                <a:lnTo>
                  <a:pt x="1096173" y="0"/>
                </a:lnTo>
                <a:lnTo>
                  <a:pt x="1096173" y="1367024"/>
                </a:lnTo>
                <a:lnTo>
                  <a:pt x="0" y="1367024"/>
                </a:lnTo>
                <a:lnTo>
                  <a:pt x="0" y="0"/>
                </a:lnTo>
                <a:close/>
              </a:path>
            </a:pathLst>
          </a:custGeom>
          <a:blipFill>
            <a:blip r:embed="rId9"/>
            <a:stretch>
              <a:fillRect l="0" t="0" r="0" b="0"/>
            </a:stretch>
          </a:blipFill>
        </p:spPr>
      </p:sp>
      <p:sp>
        <p:nvSpPr>
          <p:cNvPr name="Freeform 11" id="11"/>
          <p:cNvSpPr/>
          <p:nvPr/>
        </p:nvSpPr>
        <p:spPr>
          <a:xfrm flipH="false" flipV="false" rot="-1023716">
            <a:off x="3358934" y="413227"/>
            <a:ext cx="666148" cy="648662"/>
          </a:xfrm>
          <a:custGeom>
            <a:avLst/>
            <a:gdLst/>
            <a:ahLst/>
            <a:cxnLst/>
            <a:rect r="r" b="b" t="t" l="l"/>
            <a:pathLst>
              <a:path h="648662" w="666148">
                <a:moveTo>
                  <a:pt x="0" y="0"/>
                </a:moveTo>
                <a:lnTo>
                  <a:pt x="666149" y="0"/>
                </a:lnTo>
                <a:lnTo>
                  <a:pt x="666149" y="648661"/>
                </a:lnTo>
                <a:lnTo>
                  <a:pt x="0" y="648661"/>
                </a:lnTo>
                <a:lnTo>
                  <a:pt x="0" y="0"/>
                </a:lnTo>
                <a:close/>
              </a:path>
            </a:pathLst>
          </a:custGeom>
          <a:blipFill>
            <a:blip r:embed="rId10"/>
            <a:stretch>
              <a:fillRect l="0" t="0" r="0" b="0"/>
            </a:stretch>
          </a:blipFill>
        </p:spPr>
      </p:sp>
      <p:sp>
        <p:nvSpPr>
          <p:cNvPr name="Freeform 12" id="12"/>
          <p:cNvSpPr/>
          <p:nvPr/>
        </p:nvSpPr>
        <p:spPr>
          <a:xfrm flipH="false" flipV="false" rot="-3655776">
            <a:off x="3397034" y="1628843"/>
            <a:ext cx="666148" cy="648662"/>
          </a:xfrm>
          <a:custGeom>
            <a:avLst/>
            <a:gdLst/>
            <a:ahLst/>
            <a:cxnLst/>
            <a:rect r="r" b="b" t="t" l="l"/>
            <a:pathLst>
              <a:path h="648662" w="666148">
                <a:moveTo>
                  <a:pt x="0" y="0"/>
                </a:moveTo>
                <a:lnTo>
                  <a:pt x="666149" y="0"/>
                </a:lnTo>
                <a:lnTo>
                  <a:pt x="666149" y="648662"/>
                </a:lnTo>
                <a:lnTo>
                  <a:pt x="0" y="648662"/>
                </a:lnTo>
                <a:lnTo>
                  <a:pt x="0" y="0"/>
                </a:lnTo>
                <a:close/>
              </a:path>
            </a:pathLst>
          </a:custGeom>
          <a:blipFill>
            <a:blip r:embed="rId10"/>
            <a:stretch>
              <a:fillRect l="0" t="0" r="0" b="0"/>
            </a:stretch>
          </a:blipFill>
        </p:spPr>
      </p:sp>
      <p:sp>
        <p:nvSpPr>
          <p:cNvPr name="Freeform 13" id="13"/>
          <p:cNvSpPr/>
          <p:nvPr/>
        </p:nvSpPr>
        <p:spPr>
          <a:xfrm flipH="false" flipV="false" rot="6064190">
            <a:off x="453600" y="564113"/>
            <a:ext cx="666148" cy="648662"/>
          </a:xfrm>
          <a:custGeom>
            <a:avLst/>
            <a:gdLst/>
            <a:ahLst/>
            <a:cxnLst/>
            <a:rect r="r" b="b" t="t" l="l"/>
            <a:pathLst>
              <a:path h="648662" w="666148">
                <a:moveTo>
                  <a:pt x="0" y="0"/>
                </a:moveTo>
                <a:lnTo>
                  <a:pt x="666148" y="0"/>
                </a:lnTo>
                <a:lnTo>
                  <a:pt x="666148" y="648662"/>
                </a:lnTo>
                <a:lnTo>
                  <a:pt x="0" y="648662"/>
                </a:lnTo>
                <a:lnTo>
                  <a:pt x="0" y="0"/>
                </a:lnTo>
                <a:close/>
              </a:path>
            </a:pathLst>
          </a:custGeom>
          <a:blipFill>
            <a:blip r:embed="rId10"/>
            <a:stretch>
              <a:fillRect l="0" t="0" r="0" b="0"/>
            </a:stretch>
          </a:blipFill>
        </p:spPr>
      </p:sp>
      <p:sp>
        <p:nvSpPr>
          <p:cNvPr name="Freeform 14" id="14"/>
          <p:cNvSpPr/>
          <p:nvPr/>
        </p:nvSpPr>
        <p:spPr>
          <a:xfrm flipH="false" flipV="false" rot="-6653761">
            <a:off x="2533086" y="1099054"/>
            <a:ext cx="666148" cy="648662"/>
          </a:xfrm>
          <a:custGeom>
            <a:avLst/>
            <a:gdLst/>
            <a:ahLst/>
            <a:cxnLst/>
            <a:rect r="r" b="b" t="t" l="l"/>
            <a:pathLst>
              <a:path h="648662" w="666148">
                <a:moveTo>
                  <a:pt x="0" y="0"/>
                </a:moveTo>
                <a:lnTo>
                  <a:pt x="666148" y="0"/>
                </a:lnTo>
                <a:lnTo>
                  <a:pt x="666148" y="648662"/>
                </a:lnTo>
                <a:lnTo>
                  <a:pt x="0" y="648662"/>
                </a:lnTo>
                <a:lnTo>
                  <a:pt x="0" y="0"/>
                </a:lnTo>
                <a:close/>
              </a:path>
            </a:pathLst>
          </a:custGeom>
          <a:blipFill>
            <a:blip r:embed="rId10"/>
            <a:stretch>
              <a:fillRect l="0" t="0" r="0" b="0"/>
            </a:stretch>
          </a:blipFill>
        </p:spPr>
      </p:sp>
      <p:sp>
        <p:nvSpPr>
          <p:cNvPr name="Freeform 15" id="15"/>
          <p:cNvSpPr/>
          <p:nvPr/>
        </p:nvSpPr>
        <p:spPr>
          <a:xfrm flipH="false" flipV="false" rot="-2790955">
            <a:off x="4390367" y="360302"/>
            <a:ext cx="703635" cy="894926"/>
          </a:xfrm>
          <a:custGeom>
            <a:avLst/>
            <a:gdLst/>
            <a:ahLst/>
            <a:cxnLst/>
            <a:rect r="r" b="b" t="t" l="l"/>
            <a:pathLst>
              <a:path h="894926" w="703635">
                <a:moveTo>
                  <a:pt x="0" y="0"/>
                </a:moveTo>
                <a:lnTo>
                  <a:pt x="703635" y="0"/>
                </a:lnTo>
                <a:lnTo>
                  <a:pt x="703635" y="894926"/>
                </a:lnTo>
                <a:lnTo>
                  <a:pt x="0" y="894926"/>
                </a:lnTo>
                <a:lnTo>
                  <a:pt x="0" y="0"/>
                </a:lnTo>
                <a:close/>
              </a:path>
            </a:pathLst>
          </a:custGeom>
          <a:blipFill>
            <a:blip r:embed="rId11"/>
            <a:stretch>
              <a:fillRect l="0" t="0" r="0" b="0"/>
            </a:stretch>
          </a:blipFill>
        </p:spPr>
      </p:sp>
      <p:sp>
        <p:nvSpPr>
          <p:cNvPr name="Freeform 16" id="16"/>
          <p:cNvSpPr/>
          <p:nvPr/>
        </p:nvSpPr>
        <p:spPr>
          <a:xfrm flipH="false" flipV="false" rot="573187">
            <a:off x="16707408" y="2275181"/>
            <a:ext cx="1103783" cy="2803259"/>
          </a:xfrm>
          <a:custGeom>
            <a:avLst/>
            <a:gdLst/>
            <a:ahLst/>
            <a:cxnLst/>
            <a:rect r="r" b="b" t="t" l="l"/>
            <a:pathLst>
              <a:path h="2803259" w="1103783">
                <a:moveTo>
                  <a:pt x="0" y="0"/>
                </a:moveTo>
                <a:lnTo>
                  <a:pt x="1103784" y="0"/>
                </a:lnTo>
                <a:lnTo>
                  <a:pt x="1103784" y="2803259"/>
                </a:lnTo>
                <a:lnTo>
                  <a:pt x="0" y="2803259"/>
                </a:lnTo>
                <a:lnTo>
                  <a:pt x="0" y="0"/>
                </a:lnTo>
                <a:close/>
              </a:path>
            </a:pathLst>
          </a:custGeom>
          <a:blipFill>
            <a:blip r:embed="rId12"/>
            <a:stretch>
              <a:fillRect l="0" t="0" r="0" b="0"/>
            </a:stretch>
          </a:blipFill>
        </p:spPr>
      </p:sp>
      <p:sp>
        <p:nvSpPr>
          <p:cNvPr name="Freeform 17" id="17"/>
          <p:cNvSpPr/>
          <p:nvPr/>
        </p:nvSpPr>
        <p:spPr>
          <a:xfrm flipH="false" flipV="false" rot="-1059463">
            <a:off x="15198708" y="4360849"/>
            <a:ext cx="2826164" cy="3864840"/>
          </a:xfrm>
          <a:custGeom>
            <a:avLst/>
            <a:gdLst/>
            <a:ahLst/>
            <a:cxnLst/>
            <a:rect r="r" b="b" t="t" l="l"/>
            <a:pathLst>
              <a:path h="3864840" w="2826164">
                <a:moveTo>
                  <a:pt x="0" y="0"/>
                </a:moveTo>
                <a:lnTo>
                  <a:pt x="2826164" y="0"/>
                </a:lnTo>
                <a:lnTo>
                  <a:pt x="2826164" y="3864840"/>
                </a:lnTo>
                <a:lnTo>
                  <a:pt x="0" y="3864840"/>
                </a:lnTo>
                <a:lnTo>
                  <a:pt x="0" y="0"/>
                </a:lnTo>
                <a:close/>
              </a:path>
            </a:pathLst>
          </a:custGeom>
          <a:blipFill>
            <a:blip r:embed="rId13"/>
            <a:stretch>
              <a:fillRect l="0" t="0" r="0" b="0"/>
            </a:stretch>
          </a:blipFill>
        </p:spPr>
      </p:sp>
      <p:sp>
        <p:nvSpPr>
          <p:cNvPr name="Freeform 18" id="18"/>
          <p:cNvSpPr/>
          <p:nvPr/>
        </p:nvSpPr>
        <p:spPr>
          <a:xfrm flipH="false" flipV="false" rot="2855375">
            <a:off x="5231155" y="7985711"/>
            <a:ext cx="1707331" cy="3470186"/>
          </a:xfrm>
          <a:custGeom>
            <a:avLst/>
            <a:gdLst/>
            <a:ahLst/>
            <a:cxnLst/>
            <a:rect r="r" b="b" t="t" l="l"/>
            <a:pathLst>
              <a:path h="3470186" w="1707331">
                <a:moveTo>
                  <a:pt x="0" y="0"/>
                </a:moveTo>
                <a:lnTo>
                  <a:pt x="1707331" y="0"/>
                </a:lnTo>
                <a:lnTo>
                  <a:pt x="1707331" y="3470186"/>
                </a:lnTo>
                <a:lnTo>
                  <a:pt x="0" y="3470186"/>
                </a:lnTo>
                <a:lnTo>
                  <a:pt x="0" y="0"/>
                </a:lnTo>
                <a:close/>
              </a:path>
            </a:pathLst>
          </a:custGeom>
          <a:blipFill>
            <a:blip r:embed="rId14"/>
            <a:stretch>
              <a:fillRect l="0" t="0" r="0" b="0"/>
            </a:stretch>
          </a:blipFill>
        </p:spPr>
      </p:sp>
      <p:sp>
        <p:nvSpPr>
          <p:cNvPr name="Freeform 19" id="19"/>
          <p:cNvSpPr/>
          <p:nvPr/>
        </p:nvSpPr>
        <p:spPr>
          <a:xfrm flipH="true" flipV="false" rot="-209411">
            <a:off x="11098169" y="8155908"/>
            <a:ext cx="2882147" cy="2705615"/>
          </a:xfrm>
          <a:custGeom>
            <a:avLst/>
            <a:gdLst/>
            <a:ahLst/>
            <a:cxnLst/>
            <a:rect r="r" b="b" t="t" l="l"/>
            <a:pathLst>
              <a:path h="2705615" w="2882147">
                <a:moveTo>
                  <a:pt x="2882147" y="0"/>
                </a:moveTo>
                <a:lnTo>
                  <a:pt x="0" y="0"/>
                </a:lnTo>
                <a:lnTo>
                  <a:pt x="0" y="2705615"/>
                </a:lnTo>
                <a:lnTo>
                  <a:pt x="2882147" y="2705615"/>
                </a:lnTo>
                <a:lnTo>
                  <a:pt x="2882147" y="0"/>
                </a:lnTo>
                <a:close/>
              </a:path>
            </a:pathLst>
          </a:custGeom>
          <a:blipFill>
            <a:blip r:embed="rId15"/>
            <a:stretch>
              <a:fillRect l="0" t="0" r="0" b="0"/>
            </a:stretch>
          </a:blipFill>
        </p:spPr>
      </p:sp>
      <p:sp>
        <p:nvSpPr>
          <p:cNvPr name="Freeform 20" id="20"/>
          <p:cNvSpPr/>
          <p:nvPr/>
        </p:nvSpPr>
        <p:spPr>
          <a:xfrm flipH="false" flipV="false" rot="742188">
            <a:off x="-23248" y="6432714"/>
            <a:ext cx="5778816" cy="5094178"/>
          </a:xfrm>
          <a:custGeom>
            <a:avLst/>
            <a:gdLst/>
            <a:ahLst/>
            <a:cxnLst/>
            <a:rect r="r" b="b" t="t" l="l"/>
            <a:pathLst>
              <a:path h="5094178" w="5778816">
                <a:moveTo>
                  <a:pt x="0" y="0"/>
                </a:moveTo>
                <a:lnTo>
                  <a:pt x="5778816" y="0"/>
                </a:lnTo>
                <a:lnTo>
                  <a:pt x="5778816" y="5094177"/>
                </a:lnTo>
                <a:lnTo>
                  <a:pt x="0" y="5094177"/>
                </a:lnTo>
                <a:lnTo>
                  <a:pt x="0" y="0"/>
                </a:lnTo>
                <a:close/>
              </a:path>
            </a:pathLst>
          </a:custGeom>
          <a:blipFill>
            <a:blip r:embed="rId16"/>
            <a:stretch>
              <a:fillRect l="0" t="0" r="0" b="0"/>
            </a:stretch>
          </a:blipFill>
        </p:spPr>
      </p:sp>
      <p:sp>
        <p:nvSpPr>
          <p:cNvPr name="Freeform 21" id="21"/>
          <p:cNvSpPr/>
          <p:nvPr/>
        </p:nvSpPr>
        <p:spPr>
          <a:xfrm flipH="false" flipV="false" rot="2023592">
            <a:off x="1687454" y="5319042"/>
            <a:ext cx="666148" cy="648662"/>
          </a:xfrm>
          <a:custGeom>
            <a:avLst/>
            <a:gdLst/>
            <a:ahLst/>
            <a:cxnLst/>
            <a:rect r="r" b="b" t="t" l="l"/>
            <a:pathLst>
              <a:path h="648662" w="666148">
                <a:moveTo>
                  <a:pt x="0" y="0"/>
                </a:moveTo>
                <a:lnTo>
                  <a:pt x="666148" y="0"/>
                </a:lnTo>
                <a:lnTo>
                  <a:pt x="666148" y="648662"/>
                </a:lnTo>
                <a:lnTo>
                  <a:pt x="0" y="648662"/>
                </a:lnTo>
                <a:lnTo>
                  <a:pt x="0" y="0"/>
                </a:lnTo>
                <a:close/>
              </a:path>
            </a:pathLst>
          </a:custGeom>
          <a:blipFill>
            <a:blip r:embed="rId10"/>
            <a:stretch>
              <a:fillRect l="0" t="0" r="0" b="0"/>
            </a:stretch>
          </a:blipFill>
        </p:spPr>
      </p:sp>
      <p:sp>
        <p:nvSpPr>
          <p:cNvPr name="Freeform 22" id="22"/>
          <p:cNvSpPr/>
          <p:nvPr/>
        </p:nvSpPr>
        <p:spPr>
          <a:xfrm flipH="true" flipV="false" rot="1159433">
            <a:off x="404573" y="5217648"/>
            <a:ext cx="1874501" cy="2042062"/>
          </a:xfrm>
          <a:custGeom>
            <a:avLst/>
            <a:gdLst/>
            <a:ahLst/>
            <a:cxnLst/>
            <a:rect r="r" b="b" t="t" l="l"/>
            <a:pathLst>
              <a:path h="2042062" w="1874501">
                <a:moveTo>
                  <a:pt x="1874501" y="0"/>
                </a:moveTo>
                <a:lnTo>
                  <a:pt x="0" y="0"/>
                </a:lnTo>
                <a:lnTo>
                  <a:pt x="0" y="2042062"/>
                </a:lnTo>
                <a:lnTo>
                  <a:pt x="1874501" y="2042062"/>
                </a:lnTo>
                <a:lnTo>
                  <a:pt x="1874501" y="0"/>
                </a:lnTo>
                <a:close/>
              </a:path>
            </a:pathLst>
          </a:custGeom>
          <a:blipFill>
            <a:blip r:embed="rId17"/>
            <a:stretch>
              <a:fillRect l="0" t="0" r="0" b="0"/>
            </a:stretch>
          </a:blipFill>
        </p:spPr>
      </p:sp>
      <p:sp>
        <p:nvSpPr>
          <p:cNvPr name="Freeform 23" id="23"/>
          <p:cNvSpPr/>
          <p:nvPr/>
        </p:nvSpPr>
        <p:spPr>
          <a:xfrm flipH="false" flipV="false" rot="-912841">
            <a:off x="13539733" y="7133935"/>
            <a:ext cx="4517333" cy="3862320"/>
          </a:xfrm>
          <a:custGeom>
            <a:avLst/>
            <a:gdLst/>
            <a:ahLst/>
            <a:cxnLst/>
            <a:rect r="r" b="b" t="t" l="l"/>
            <a:pathLst>
              <a:path h="3862320" w="4517333">
                <a:moveTo>
                  <a:pt x="0" y="0"/>
                </a:moveTo>
                <a:lnTo>
                  <a:pt x="4517333" y="0"/>
                </a:lnTo>
                <a:lnTo>
                  <a:pt x="4517333" y="3862320"/>
                </a:lnTo>
                <a:lnTo>
                  <a:pt x="0" y="3862320"/>
                </a:lnTo>
                <a:lnTo>
                  <a:pt x="0" y="0"/>
                </a:lnTo>
                <a:close/>
              </a:path>
            </a:pathLst>
          </a:custGeom>
          <a:blipFill>
            <a:blip r:embed="rId18"/>
            <a:stretch>
              <a:fillRect l="0" t="0" r="0" b="0"/>
            </a:stretch>
          </a:blipFill>
        </p:spPr>
      </p:sp>
      <p:sp>
        <p:nvSpPr>
          <p:cNvPr name="Freeform 24" id="24"/>
          <p:cNvSpPr/>
          <p:nvPr/>
        </p:nvSpPr>
        <p:spPr>
          <a:xfrm flipH="false" flipV="false" rot="1024981">
            <a:off x="15819212" y="507394"/>
            <a:ext cx="958552" cy="1727121"/>
          </a:xfrm>
          <a:custGeom>
            <a:avLst/>
            <a:gdLst/>
            <a:ahLst/>
            <a:cxnLst/>
            <a:rect r="r" b="b" t="t" l="l"/>
            <a:pathLst>
              <a:path h="1727121" w="958552">
                <a:moveTo>
                  <a:pt x="0" y="0"/>
                </a:moveTo>
                <a:lnTo>
                  <a:pt x="958552" y="0"/>
                </a:lnTo>
                <a:lnTo>
                  <a:pt x="958552" y="1727121"/>
                </a:lnTo>
                <a:lnTo>
                  <a:pt x="0" y="1727121"/>
                </a:lnTo>
                <a:lnTo>
                  <a:pt x="0" y="0"/>
                </a:lnTo>
                <a:close/>
              </a:path>
            </a:pathLst>
          </a:custGeom>
          <a:blipFill>
            <a:blip r:embed="rId19"/>
            <a:stretch>
              <a:fillRect l="0" t="0" r="0" b="0"/>
            </a:stretch>
          </a:blipFill>
        </p:spPr>
      </p:sp>
      <p:sp>
        <p:nvSpPr>
          <p:cNvPr name="Freeform 25" id="25"/>
          <p:cNvSpPr/>
          <p:nvPr/>
        </p:nvSpPr>
        <p:spPr>
          <a:xfrm flipH="false" flipV="false" rot="2437137">
            <a:off x="14621445" y="959825"/>
            <a:ext cx="1076668" cy="706563"/>
          </a:xfrm>
          <a:custGeom>
            <a:avLst/>
            <a:gdLst/>
            <a:ahLst/>
            <a:cxnLst/>
            <a:rect r="r" b="b" t="t" l="l"/>
            <a:pathLst>
              <a:path h="706563" w="1076668">
                <a:moveTo>
                  <a:pt x="0" y="0"/>
                </a:moveTo>
                <a:lnTo>
                  <a:pt x="1076668" y="0"/>
                </a:lnTo>
                <a:lnTo>
                  <a:pt x="1076668" y="706563"/>
                </a:lnTo>
                <a:lnTo>
                  <a:pt x="0" y="706563"/>
                </a:lnTo>
                <a:lnTo>
                  <a:pt x="0" y="0"/>
                </a:lnTo>
                <a:close/>
              </a:path>
            </a:pathLst>
          </a:custGeom>
          <a:blipFill>
            <a:blip r:embed="rId20"/>
            <a:stretch>
              <a:fillRect l="0" t="0" r="0" b="0"/>
            </a:stretch>
          </a:blipFill>
        </p:spPr>
      </p:sp>
      <p:sp>
        <p:nvSpPr>
          <p:cNvPr name="Freeform 26" id="26"/>
          <p:cNvSpPr/>
          <p:nvPr/>
        </p:nvSpPr>
        <p:spPr>
          <a:xfrm flipH="false" flipV="false" rot="7376406">
            <a:off x="17126223" y="496463"/>
            <a:ext cx="1076668" cy="706563"/>
          </a:xfrm>
          <a:custGeom>
            <a:avLst/>
            <a:gdLst/>
            <a:ahLst/>
            <a:cxnLst/>
            <a:rect r="r" b="b" t="t" l="l"/>
            <a:pathLst>
              <a:path h="706563" w="1076668">
                <a:moveTo>
                  <a:pt x="0" y="0"/>
                </a:moveTo>
                <a:lnTo>
                  <a:pt x="1076667" y="0"/>
                </a:lnTo>
                <a:lnTo>
                  <a:pt x="1076667" y="706563"/>
                </a:lnTo>
                <a:lnTo>
                  <a:pt x="0" y="706563"/>
                </a:lnTo>
                <a:lnTo>
                  <a:pt x="0" y="0"/>
                </a:lnTo>
                <a:close/>
              </a:path>
            </a:pathLst>
          </a:custGeom>
          <a:blipFill>
            <a:blip r:embed="rId20"/>
            <a:stretch>
              <a:fillRect l="0" t="0" r="0" b="0"/>
            </a:stretch>
          </a:blipFill>
        </p:spPr>
      </p:sp>
      <p:sp>
        <p:nvSpPr>
          <p:cNvPr name="Freeform 27" id="27"/>
          <p:cNvSpPr/>
          <p:nvPr/>
        </p:nvSpPr>
        <p:spPr>
          <a:xfrm flipH="false" flipV="false" rot="2257638">
            <a:off x="15810509" y="2310045"/>
            <a:ext cx="539709" cy="572636"/>
          </a:xfrm>
          <a:custGeom>
            <a:avLst/>
            <a:gdLst/>
            <a:ahLst/>
            <a:cxnLst/>
            <a:rect r="r" b="b" t="t" l="l"/>
            <a:pathLst>
              <a:path h="572636" w="539709">
                <a:moveTo>
                  <a:pt x="0" y="0"/>
                </a:moveTo>
                <a:lnTo>
                  <a:pt x="539709" y="0"/>
                </a:lnTo>
                <a:lnTo>
                  <a:pt x="539709" y="572636"/>
                </a:lnTo>
                <a:lnTo>
                  <a:pt x="0" y="572636"/>
                </a:lnTo>
                <a:lnTo>
                  <a:pt x="0" y="0"/>
                </a:lnTo>
                <a:close/>
              </a:path>
            </a:pathLst>
          </a:custGeom>
          <a:blipFill>
            <a:blip r:embed="rId21"/>
            <a:stretch>
              <a:fillRect l="0" t="0" r="0" b="0"/>
            </a:stretch>
          </a:blipFill>
        </p:spPr>
      </p:sp>
      <p:sp>
        <p:nvSpPr>
          <p:cNvPr name="Freeform 28" id="28"/>
          <p:cNvSpPr/>
          <p:nvPr/>
        </p:nvSpPr>
        <p:spPr>
          <a:xfrm flipH="false" flipV="false" rot="1137560">
            <a:off x="16855652" y="1493636"/>
            <a:ext cx="511806" cy="496452"/>
          </a:xfrm>
          <a:custGeom>
            <a:avLst/>
            <a:gdLst/>
            <a:ahLst/>
            <a:cxnLst/>
            <a:rect r="r" b="b" t="t" l="l"/>
            <a:pathLst>
              <a:path h="496452" w="511806">
                <a:moveTo>
                  <a:pt x="0" y="0"/>
                </a:moveTo>
                <a:lnTo>
                  <a:pt x="511806" y="0"/>
                </a:lnTo>
                <a:lnTo>
                  <a:pt x="511806" y="496452"/>
                </a:lnTo>
                <a:lnTo>
                  <a:pt x="0" y="496452"/>
                </a:lnTo>
                <a:lnTo>
                  <a:pt x="0" y="0"/>
                </a:lnTo>
                <a:close/>
              </a:path>
            </a:pathLst>
          </a:custGeom>
          <a:blipFill>
            <a:blip r:embed="rId22"/>
            <a:stretch>
              <a:fillRect l="0" t="0" r="0" b="0"/>
            </a:stretch>
          </a:blipFill>
        </p:spPr>
      </p:sp>
      <p:sp>
        <p:nvSpPr>
          <p:cNvPr name="Freeform 29" id="29"/>
          <p:cNvSpPr/>
          <p:nvPr/>
        </p:nvSpPr>
        <p:spPr>
          <a:xfrm flipH="false" flipV="false" rot="5102942">
            <a:off x="16121312" y="3182067"/>
            <a:ext cx="511806" cy="496452"/>
          </a:xfrm>
          <a:custGeom>
            <a:avLst/>
            <a:gdLst/>
            <a:ahLst/>
            <a:cxnLst/>
            <a:rect r="r" b="b" t="t" l="l"/>
            <a:pathLst>
              <a:path h="496452" w="511806">
                <a:moveTo>
                  <a:pt x="0" y="0"/>
                </a:moveTo>
                <a:lnTo>
                  <a:pt x="511806" y="0"/>
                </a:lnTo>
                <a:lnTo>
                  <a:pt x="511806" y="496452"/>
                </a:lnTo>
                <a:lnTo>
                  <a:pt x="0" y="496452"/>
                </a:lnTo>
                <a:lnTo>
                  <a:pt x="0" y="0"/>
                </a:lnTo>
                <a:close/>
              </a:path>
            </a:pathLst>
          </a:custGeom>
          <a:blipFill>
            <a:blip r:embed="rId22"/>
            <a:stretch>
              <a:fillRect l="0" t="0" r="0" b="0"/>
            </a:stretch>
          </a:blipFill>
        </p:spPr>
      </p:sp>
      <p:sp>
        <p:nvSpPr>
          <p:cNvPr name="Freeform 30" id="30"/>
          <p:cNvSpPr/>
          <p:nvPr/>
        </p:nvSpPr>
        <p:spPr>
          <a:xfrm flipH="false" flipV="true" rot="9332937">
            <a:off x="17488432" y="1530404"/>
            <a:ext cx="539709" cy="572636"/>
          </a:xfrm>
          <a:custGeom>
            <a:avLst/>
            <a:gdLst/>
            <a:ahLst/>
            <a:cxnLst/>
            <a:rect r="r" b="b" t="t" l="l"/>
            <a:pathLst>
              <a:path h="572636" w="539709">
                <a:moveTo>
                  <a:pt x="0" y="572636"/>
                </a:moveTo>
                <a:lnTo>
                  <a:pt x="539709" y="572636"/>
                </a:lnTo>
                <a:lnTo>
                  <a:pt x="539709" y="0"/>
                </a:lnTo>
                <a:lnTo>
                  <a:pt x="0" y="0"/>
                </a:lnTo>
                <a:lnTo>
                  <a:pt x="0" y="572636"/>
                </a:lnTo>
                <a:close/>
              </a:path>
            </a:pathLst>
          </a:custGeom>
          <a:blipFill>
            <a:blip r:embed="rId21"/>
            <a:stretch>
              <a:fillRect l="0" t="0" r="0" b="0"/>
            </a:stretch>
          </a:blipFill>
        </p:spPr>
      </p:sp>
      <p:sp>
        <p:nvSpPr>
          <p:cNvPr name="Freeform 31" id="31"/>
          <p:cNvSpPr/>
          <p:nvPr/>
        </p:nvSpPr>
        <p:spPr>
          <a:xfrm flipH="false" flipV="false" rot="-10187954">
            <a:off x="16505490" y="2200828"/>
            <a:ext cx="511806" cy="496452"/>
          </a:xfrm>
          <a:custGeom>
            <a:avLst/>
            <a:gdLst/>
            <a:ahLst/>
            <a:cxnLst/>
            <a:rect r="r" b="b" t="t" l="l"/>
            <a:pathLst>
              <a:path h="496452" w="511806">
                <a:moveTo>
                  <a:pt x="0" y="0"/>
                </a:moveTo>
                <a:lnTo>
                  <a:pt x="511806" y="0"/>
                </a:lnTo>
                <a:lnTo>
                  <a:pt x="511806" y="496452"/>
                </a:lnTo>
                <a:lnTo>
                  <a:pt x="0" y="496452"/>
                </a:lnTo>
                <a:lnTo>
                  <a:pt x="0" y="0"/>
                </a:lnTo>
                <a:close/>
              </a:path>
            </a:pathLst>
          </a:custGeom>
          <a:blipFill>
            <a:blip r:embed="rId22"/>
            <a:stretch>
              <a:fillRect l="0" t="0" r="0" b="0"/>
            </a:stretch>
          </a:blipFill>
        </p:spPr>
      </p:sp>
      <p:sp>
        <p:nvSpPr>
          <p:cNvPr name="Freeform 32" id="32"/>
          <p:cNvSpPr/>
          <p:nvPr/>
        </p:nvSpPr>
        <p:spPr>
          <a:xfrm flipH="false" flipV="false" rot="1753312">
            <a:off x="2113512" y="3767780"/>
            <a:ext cx="845217" cy="1516084"/>
          </a:xfrm>
          <a:custGeom>
            <a:avLst/>
            <a:gdLst/>
            <a:ahLst/>
            <a:cxnLst/>
            <a:rect r="r" b="b" t="t" l="l"/>
            <a:pathLst>
              <a:path h="1516084" w="845217">
                <a:moveTo>
                  <a:pt x="0" y="0"/>
                </a:moveTo>
                <a:lnTo>
                  <a:pt x="845217" y="0"/>
                </a:lnTo>
                <a:lnTo>
                  <a:pt x="845217" y="1516084"/>
                </a:lnTo>
                <a:lnTo>
                  <a:pt x="0" y="1516084"/>
                </a:lnTo>
                <a:lnTo>
                  <a:pt x="0" y="0"/>
                </a:lnTo>
                <a:close/>
              </a:path>
            </a:pathLst>
          </a:custGeom>
          <a:blipFill>
            <a:blip r:embed="rId23"/>
            <a:stretch>
              <a:fillRect l="0" t="0" r="0" b="0"/>
            </a:stretch>
          </a:blipFill>
        </p:spPr>
      </p:sp>
      <p:sp>
        <p:nvSpPr>
          <p:cNvPr name="TextBox 33" id="33"/>
          <p:cNvSpPr txBox="true"/>
          <p:nvPr/>
        </p:nvSpPr>
        <p:spPr>
          <a:xfrm rot="0">
            <a:off x="5423910" y="4803268"/>
            <a:ext cx="7440179" cy="1442085"/>
          </a:xfrm>
          <a:prstGeom prst="rect">
            <a:avLst/>
          </a:prstGeom>
        </p:spPr>
        <p:txBody>
          <a:bodyPr anchor="t" rtlCol="false" tIns="0" lIns="0" bIns="0" rIns="0">
            <a:spAutoFit/>
          </a:bodyPr>
          <a:lstStyle/>
          <a:p>
            <a:pPr algn="ctr">
              <a:lnSpc>
                <a:spcPts val="5460"/>
              </a:lnSpc>
            </a:pPr>
            <a:r>
              <a:rPr lang="en-US" sz="4200" spc="42">
                <a:solidFill>
                  <a:srgbClr val="00806C"/>
                </a:solidFill>
                <a:latin typeface="Impact"/>
              </a:rPr>
              <a:t>Presentation by Choy Jee Hung Caleb p2341475</a:t>
            </a:r>
          </a:p>
        </p:txBody>
      </p:sp>
      <p:sp>
        <p:nvSpPr>
          <p:cNvPr name="Freeform 34" id="34"/>
          <p:cNvSpPr/>
          <p:nvPr/>
        </p:nvSpPr>
        <p:spPr>
          <a:xfrm flipH="false" flipV="false" rot="-7727320">
            <a:off x="1704529" y="247014"/>
            <a:ext cx="703635" cy="894926"/>
          </a:xfrm>
          <a:custGeom>
            <a:avLst/>
            <a:gdLst/>
            <a:ahLst/>
            <a:cxnLst/>
            <a:rect r="r" b="b" t="t" l="l"/>
            <a:pathLst>
              <a:path h="894926" w="703635">
                <a:moveTo>
                  <a:pt x="0" y="0"/>
                </a:moveTo>
                <a:lnTo>
                  <a:pt x="703635" y="0"/>
                </a:lnTo>
                <a:lnTo>
                  <a:pt x="703635" y="894926"/>
                </a:lnTo>
                <a:lnTo>
                  <a:pt x="0" y="894926"/>
                </a:lnTo>
                <a:lnTo>
                  <a:pt x="0" y="0"/>
                </a:lnTo>
                <a:close/>
              </a:path>
            </a:pathLst>
          </a:custGeom>
          <a:blipFill>
            <a:blip r:embed="rId11"/>
            <a:stretch>
              <a:fillRect l="0" t="0" r="0" b="0"/>
            </a:stretch>
          </a:blipFill>
        </p:spPr>
      </p:sp>
      <p:sp>
        <p:nvSpPr>
          <p:cNvPr name="Freeform 35" id="35"/>
          <p:cNvSpPr/>
          <p:nvPr/>
        </p:nvSpPr>
        <p:spPr>
          <a:xfrm flipH="false" flipV="false" rot="944995">
            <a:off x="396756" y="1612301"/>
            <a:ext cx="703635" cy="894926"/>
          </a:xfrm>
          <a:custGeom>
            <a:avLst/>
            <a:gdLst/>
            <a:ahLst/>
            <a:cxnLst/>
            <a:rect r="r" b="b" t="t" l="l"/>
            <a:pathLst>
              <a:path h="894926" w="703635">
                <a:moveTo>
                  <a:pt x="0" y="0"/>
                </a:moveTo>
                <a:lnTo>
                  <a:pt x="703636" y="0"/>
                </a:lnTo>
                <a:lnTo>
                  <a:pt x="703636" y="894926"/>
                </a:lnTo>
                <a:lnTo>
                  <a:pt x="0" y="894926"/>
                </a:lnTo>
                <a:lnTo>
                  <a:pt x="0" y="0"/>
                </a:lnTo>
                <a:close/>
              </a:path>
            </a:pathLst>
          </a:custGeom>
          <a:blipFill>
            <a:blip r:embed="rId11"/>
            <a:stretch>
              <a:fillRect l="0" t="0" r="0" b="0"/>
            </a:stretch>
          </a:blipFill>
        </p:spPr>
      </p:sp>
      <p:sp>
        <p:nvSpPr>
          <p:cNvPr name="Freeform 36" id="36"/>
          <p:cNvSpPr/>
          <p:nvPr/>
        </p:nvSpPr>
        <p:spPr>
          <a:xfrm flipH="false" flipV="false" rot="8100000">
            <a:off x="250318" y="2868787"/>
            <a:ext cx="666148" cy="648662"/>
          </a:xfrm>
          <a:custGeom>
            <a:avLst/>
            <a:gdLst/>
            <a:ahLst/>
            <a:cxnLst/>
            <a:rect r="r" b="b" t="t" l="l"/>
            <a:pathLst>
              <a:path h="648662" w="666148">
                <a:moveTo>
                  <a:pt x="0" y="0"/>
                </a:moveTo>
                <a:lnTo>
                  <a:pt x="666148" y="0"/>
                </a:lnTo>
                <a:lnTo>
                  <a:pt x="666148" y="648662"/>
                </a:lnTo>
                <a:lnTo>
                  <a:pt x="0" y="648662"/>
                </a:lnTo>
                <a:lnTo>
                  <a:pt x="0" y="0"/>
                </a:lnTo>
                <a:close/>
              </a:path>
            </a:pathLst>
          </a:custGeom>
          <a:blipFill>
            <a:blip r:embed="rId10"/>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1028700" y="876300"/>
            <a:ext cx="16230600"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Evaluation - Data augmented 37x37</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1028700" y="1913563"/>
            <a:ext cx="7288949" cy="3229937"/>
          </a:xfrm>
          <a:custGeom>
            <a:avLst/>
            <a:gdLst/>
            <a:ahLst/>
            <a:cxnLst/>
            <a:rect r="r" b="b" t="t" l="l"/>
            <a:pathLst>
              <a:path h="3229937" w="7288949">
                <a:moveTo>
                  <a:pt x="0" y="0"/>
                </a:moveTo>
                <a:lnTo>
                  <a:pt x="7288949" y="0"/>
                </a:lnTo>
                <a:lnTo>
                  <a:pt x="7288949" y="3229937"/>
                </a:lnTo>
                <a:lnTo>
                  <a:pt x="0" y="3229937"/>
                </a:lnTo>
                <a:lnTo>
                  <a:pt x="0" y="0"/>
                </a:lnTo>
                <a:close/>
              </a:path>
            </a:pathLst>
          </a:custGeom>
          <a:blipFill>
            <a:blip r:embed="rId8"/>
            <a:stretch>
              <a:fillRect l="0" t="0" r="0" b="0"/>
            </a:stretch>
          </a:blipFill>
        </p:spPr>
      </p:sp>
      <p:sp>
        <p:nvSpPr>
          <p:cNvPr name="Freeform 11" id="11"/>
          <p:cNvSpPr/>
          <p:nvPr/>
        </p:nvSpPr>
        <p:spPr>
          <a:xfrm flipH="false" flipV="false" rot="0">
            <a:off x="8613243" y="4113964"/>
            <a:ext cx="9220443" cy="1029536"/>
          </a:xfrm>
          <a:custGeom>
            <a:avLst/>
            <a:gdLst/>
            <a:ahLst/>
            <a:cxnLst/>
            <a:rect r="r" b="b" t="t" l="l"/>
            <a:pathLst>
              <a:path h="1029536" w="9220443">
                <a:moveTo>
                  <a:pt x="0" y="0"/>
                </a:moveTo>
                <a:lnTo>
                  <a:pt x="9220443" y="0"/>
                </a:lnTo>
                <a:lnTo>
                  <a:pt x="9220443" y="1029536"/>
                </a:lnTo>
                <a:lnTo>
                  <a:pt x="0" y="1029536"/>
                </a:lnTo>
                <a:lnTo>
                  <a:pt x="0" y="0"/>
                </a:lnTo>
                <a:close/>
              </a:path>
            </a:pathLst>
          </a:custGeom>
          <a:blipFill>
            <a:blip r:embed="rId9"/>
            <a:stretch>
              <a:fillRect l="0" t="-9323" r="0" b="-6236"/>
            </a:stretch>
          </a:blipFill>
        </p:spPr>
      </p:sp>
      <p:sp>
        <p:nvSpPr>
          <p:cNvPr name="TextBox 12" id="12"/>
          <p:cNvSpPr txBox="true"/>
          <p:nvPr/>
        </p:nvSpPr>
        <p:spPr>
          <a:xfrm rot="0">
            <a:off x="532897" y="6009191"/>
            <a:ext cx="17503615" cy="1893516"/>
          </a:xfrm>
          <a:prstGeom prst="rect">
            <a:avLst/>
          </a:prstGeom>
        </p:spPr>
        <p:txBody>
          <a:bodyPr anchor="t" rtlCol="false" tIns="0" lIns="0" bIns="0" rIns="0">
            <a:spAutoFit/>
          </a:bodyPr>
          <a:lstStyle/>
          <a:p>
            <a:pPr algn="l" marL="583388" indent="-291694" lvl="1">
              <a:lnSpc>
                <a:spcPts val="3782"/>
              </a:lnSpc>
              <a:buFont typeface="Arial"/>
              <a:buChar char="•"/>
            </a:pPr>
            <a:r>
              <a:rPr lang="en-US" sz="2702">
                <a:solidFill>
                  <a:srgbClr val="000000"/>
                </a:solidFill>
                <a:latin typeface="Raleway Bold"/>
              </a:rPr>
              <a:t>The untuned model has a accuracy of 75.77% with the data augmented dataset.</a:t>
            </a:r>
          </a:p>
          <a:p>
            <a:pPr algn="l" marL="583388" indent="-291694" lvl="1">
              <a:lnSpc>
                <a:spcPts val="3782"/>
              </a:lnSpc>
              <a:buFont typeface="Arial"/>
              <a:buChar char="•"/>
            </a:pPr>
            <a:r>
              <a:rPr lang="en-US" sz="2702">
                <a:solidFill>
                  <a:srgbClr val="000000"/>
                </a:solidFill>
                <a:latin typeface="Raleway Bold"/>
              </a:rPr>
              <a:t>Overfitting has been reduced significantly.</a:t>
            </a:r>
          </a:p>
          <a:p>
            <a:pPr algn="l" marL="583388" indent="-291694" lvl="1">
              <a:lnSpc>
                <a:spcPts val="3782"/>
              </a:lnSpc>
              <a:buFont typeface="Arial"/>
              <a:buChar char="•"/>
            </a:pPr>
            <a:r>
              <a:rPr lang="en-US" sz="2702">
                <a:solidFill>
                  <a:srgbClr val="000000"/>
                </a:solidFill>
                <a:latin typeface="Raleway Bold"/>
              </a:rPr>
              <a:t>There is room for improvements regarding the model accuracy which we would solve through tuning of the parameters.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532897" y="876300"/>
            <a:ext cx="17503615"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Model Improvements- Parameter tuning</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532897" y="1980824"/>
            <a:ext cx="7967822" cy="3017227"/>
          </a:xfrm>
          <a:custGeom>
            <a:avLst/>
            <a:gdLst/>
            <a:ahLst/>
            <a:cxnLst/>
            <a:rect r="r" b="b" t="t" l="l"/>
            <a:pathLst>
              <a:path h="3017227" w="7967822">
                <a:moveTo>
                  <a:pt x="0" y="0"/>
                </a:moveTo>
                <a:lnTo>
                  <a:pt x="7967823" y="0"/>
                </a:lnTo>
                <a:lnTo>
                  <a:pt x="7967823" y="3017227"/>
                </a:lnTo>
                <a:lnTo>
                  <a:pt x="0" y="3017227"/>
                </a:lnTo>
                <a:lnTo>
                  <a:pt x="0" y="0"/>
                </a:lnTo>
                <a:close/>
              </a:path>
            </a:pathLst>
          </a:custGeom>
          <a:blipFill>
            <a:blip r:embed="rId8"/>
            <a:stretch>
              <a:fillRect l="0" t="0" r="0" b="0"/>
            </a:stretch>
          </a:blipFill>
        </p:spPr>
      </p:sp>
      <p:sp>
        <p:nvSpPr>
          <p:cNvPr name="Freeform 11" id="11"/>
          <p:cNvSpPr/>
          <p:nvPr/>
        </p:nvSpPr>
        <p:spPr>
          <a:xfrm flipH="false" flipV="false" rot="0">
            <a:off x="8646803" y="2127881"/>
            <a:ext cx="9389709" cy="507319"/>
          </a:xfrm>
          <a:custGeom>
            <a:avLst/>
            <a:gdLst/>
            <a:ahLst/>
            <a:cxnLst/>
            <a:rect r="r" b="b" t="t" l="l"/>
            <a:pathLst>
              <a:path h="507319" w="9389709">
                <a:moveTo>
                  <a:pt x="0" y="0"/>
                </a:moveTo>
                <a:lnTo>
                  <a:pt x="9389709" y="0"/>
                </a:lnTo>
                <a:lnTo>
                  <a:pt x="9389709" y="507320"/>
                </a:lnTo>
                <a:lnTo>
                  <a:pt x="0" y="507320"/>
                </a:lnTo>
                <a:lnTo>
                  <a:pt x="0" y="0"/>
                </a:lnTo>
                <a:close/>
              </a:path>
            </a:pathLst>
          </a:custGeom>
          <a:blipFill>
            <a:blip r:embed="rId9"/>
            <a:stretch>
              <a:fillRect l="0" t="0" r="0" b="0"/>
            </a:stretch>
          </a:blipFill>
        </p:spPr>
      </p:sp>
      <p:sp>
        <p:nvSpPr>
          <p:cNvPr name="TextBox 12" id="12"/>
          <p:cNvSpPr txBox="true"/>
          <p:nvPr/>
        </p:nvSpPr>
        <p:spPr>
          <a:xfrm rot="0">
            <a:off x="118047" y="5170841"/>
            <a:ext cx="17918465" cy="4799276"/>
          </a:xfrm>
          <a:prstGeom prst="rect">
            <a:avLst/>
          </a:prstGeom>
        </p:spPr>
        <p:txBody>
          <a:bodyPr anchor="t" rtlCol="false" tIns="0" lIns="0" bIns="0" rIns="0">
            <a:spAutoFit/>
          </a:bodyPr>
          <a:lstStyle/>
          <a:p>
            <a:pPr algn="l" marL="497030" indent="-248515" lvl="1">
              <a:lnSpc>
                <a:spcPts val="3222"/>
              </a:lnSpc>
              <a:buFont typeface="Arial"/>
              <a:buChar char="•"/>
            </a:pPr>
            <a:r>
              <a:rPr lang="en-US" sz="2302" u="sng">
                <a:solidFill>
                  <a:srgbClr val="000000"/>
                </a:solidFill>
                <a:latin typeface="Raleway Bold"/>
              </a:rPr>
              <a:t>'num_layers':</a:t>
            </a:r>
            <a:r>
              <a:rPr lang="en-US" sz="2302">
                <a:solidFill>
                  <a:srgbClr val="000000"/>
                </a:solidFill>
                <a:latin typeface="Raleway Bold"/>
              </a:rPr>
              <a:t> The number of layers in a neural network determines its depth. Models more complex functions and learn more abstract data.</a:t>
            </a:r>
          </a:p>
          <a:p>
            <a:pPr algn="l" marL="497030" indent="-248515" lvl="1">
              <a:lnSpc>
                <a:spcPts val="3222"/>
              </a:lnSpc>
              <a:buFont typeface="Arial"/>
              <a:buChar char="•"/>
            </a:pPr>
            <a:r>
              <a:rPr lang="en-US" sz="2302" u="sng">
                <a:solidFill>
                  <a:srgbClr val="000000"/>
                </a:solidFill>
                <a:latin typeface="Raleway Bold"/>
              </a:rPr>
              <a:t>'num_neurons':</a:t>
            </a:r>
            <a:r>
              <a:rPr lang="en-US" sz="2302">
                <a:solidFill>
                  <a:srgbClr val="000000"/>
                </a:solidFill>
                <a:latin typeface="Raleway Bold"/>
              </a:rPr>
              <a:t> More neurons can capture more details and affects the capacity of the network to learn patterns from the data</a:t>
            </a:r>
          </a:p>
          <a:p>
            <a:pPr algn="l" marL="497030" indent="-248515" lvl="1">
              <a:lnSpc>
                <a:spcPts val="3222"/>
              </a:lnSpc>
              <a:buFont typeface="Arial"/>
              <a:buChar char="•"/>
            </a:pPr>
            <a:r>
              <a:rPr lang="en-US" sz="2302" u="sng">
                <a:solidFill>
                  <a:srgbClr val="000000"/>
                </a:solidFill>
                <a:latin typeface="Raleway Bold"/>
              </a:rPr>
              <a:t>'activation':</a:t>
            </a:r>
            <a:r>
              <a:rPr lang="en-US" sz="2302">
                <a:solidFill>
                  <a:srgbClr val="000000"/>
                </a:solidFill>
                <a:latin typeface="Raleway Bold"/>
              </a:rPr>
              <a:t> Allow to learn and model complex data by introducing non-linearities</a:t>
            </a:r>
          </a:p>
          <a:p>
            <a:pPr algn="l" marL="497030" indent="-248515" lvl="1">
              <a:lnSpc>
                <a:spcPts val="3222"/>
              </a:lnSpc>
              <a:buFont typeface="Arial"/>
              <a:buChar char="•"/>
            </a:pPr>
            <a:r>
              <a:rPr lang="en-US" sz="2302" u="sng">
                <a:solidFill>
                  <a:srgbClr val="000000"/>
                </a:solidFill>
                <a:latin typeface="Raleway Bold"/>
              </a:rPr>
              <a:t>'batch_size':</a:t>
            </a:r>
            <a:r>
              <a:rPr lang="en-US" sz="2302">
                <a:solidFill>
                  <a:srgbClr val="000000"/>
                </a:solidFill>
                <a:latin typeface="Raleway Bold"/>
              </a:rPr>
              <a:t> Smaller batch sizes lead to more frequent updates and can help escape local minima. Larger batch sizes provide more stable updates but require more memory and might take longer per epoch.</a:t>
            </a:r>
          </a:p>
          <a:p>
            <a:pPr algn="l" marL="497030" indent="-248515" lvl="1">
              <a:lnSpc>
                <a:spcPts val="3222"/>
              </a:lnSpc>
              <a:buFont typeface="Arial"/>
              <a:buChar char="•"/>
            </a:pPr>
            <a:r>
              <a:rPr lang="en-US" sz="2302" u="sng">
                <a:solidFill>
                  <a:srgbClr val="000000"/>
                </a:solidFill>
                <a:latin typeface="Raleway Bold"/>
              </a:rPr>
              <a:t>'learning_rate':</a:t>
            </a:r>
            <a:r>
              <a:rPr lang="en-US" sz="2302">
                <a:solidFill>
                  <a:srgbClr val="000000"/>
                </a:solidFill>
                <a:latin typeface="Raleway Bold"/>
              </a:rPr>
              <a:t> A higher learning rate can speed up training but may cause the model to converge too quickly to a suboptimal solution. A lower learning rate provides more precise updates but can slow down training and risk getting stuck in local minima.</a:t>
            </a:r>
          </a:p>
          <a:p>
            <a:pPr algn="l" marL="497030" indent="-248515" lvl="1">
              <a:lnSpc>
                <a:spcPts val="3222"/>
              </a:lnSpc>
              <a:buFont typeface="Arial"/>
              <a:buChar char="•"/>
            </a:pPr>
            <a:r>
              <a:rPr lang="en-US" sz="2302" u="sng">
                <a:solidFill>
                  <a:srgbClr val="000000"/>
                </a:solidFill>
                <a:latin typeface="Raleway Bold"/>
              </a:rPr>
              <a:t>'optimizer':</a:t>
            </a:r>
            <a:r>
              <a:rPr lang="en-US" sz="2302">
                <a:solidFill>
                  <a:srgbClr val="000000"/>
                </a:solidFill>
                <a:latin typeface="Raleway Bold"/>
              </a:rPr>
              <a:t> Different optimizers have different strategies for adjusting the learning rate and handling gradients, which can influence how quickly and effectively the model converges.</a:t>
            </a:r>
          </a:p>
        </p:txBody>
      </p:sp>
      <p:sp>
        <p:nvSpPr>
          <p:cNvPr name="TextBox 13" id="13"/>
          <p:cNvSpPr txBox="true"/>
          <p:nvPr/>
        </p:nvSpPr>
        <p:spPr>
          <a:xfrm rot="0">
            <a:off x="8646803" y="2722786"/>
            <a:ext cx="9389709" cy="2398976"/>
          </a:xfrm>
          <a:prstGeom prst="rect">
            <a:avLst/>
          </a:prstGeom>
        </p:spPr>
        <p:txBody>
          <a:bodyPr anchor="t" rtlCol="false" tIns="0" lIns="0" bIns="0" rIns="0">
            <a:spAutoFit/>
          </a:bodyPr>
          <a:lstStyle/>
          <a:p>
            <a:pPr algn="l" marL="497030" indent="-248515" lvl="1">
              <a:lnSpc>
                <a:spcPts val="3222"/>
              </a:lnSpc>
              <a:buFont typeface="Arial"/>
              <a:buChar char="•"/>
            </a:pPr>
            <a:r>
              <a:rPr lang="en-US" sz="2302">
                <a:solidFill>
                  <a:srgbClr val="000000"/>
                </a:solidFill>
                <a:latin typeface="Raleway Bold"/>
              </a:rPr>
              <a:t>I used RandomSearch as it is explore a wider variety of hyperparameter values in fewer trials. This often leads to finding better hyperparameter configurations with less computational cost and can more effectively explore regions of the hyperparameter space that might contain optimal or near-optimal values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532897" y="876300"/>
            <a:ext cx="17503615"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Evaluation - Comparing improvments</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532897" y="1966007"/>
            <a:ext cx="5787031" cy="2613949"/>
          </a:xfrm>
          <a:custGeom>
            <a:avLst/>
            <a:gdLst/>
            <a:ahLst/>
            <a:cxnLst/>
            <a:rect r="r" b="b" t="t" l="l"/>
            <a:pathLst>
              <a:path h="2613949" w="5787031">
                <a:moveTo>
                  <a:pt x="0" y="0"/>
                </a:moveTo>
                <a:lnTo>
                  <a:pt x="5787031" y="0"/>
                </a:lnTo>
                <a:lnTo>
                  <a:pt x="5787031" y="2613949"/>
                </a:lnTo>
                <a:lnTo>
                  <a:pt x="0" y="2613949"/>
                </a:lnTo>
                <a:lnTo>
                  <a:pt x="0" y="0"/>
                </a:lnTo>
                <a:close/>
              </a:path>
            </a:pathLst>
          </a:custGeom>
          <a:blipFill>
            <a:blip r:embed="rId8"/>
            <a:stretch>
              <a:fillRect l="0" t="0" r="0" b="0"/>
            </a:stretch>
          </a:blipFill>
        </p:spPr>
      </p:sp>
      <p:sp>
        <p:nvSpPr>
          <p:cNvPr name="Freeform 11" id="11"/>
          <p:cNvSpPr/>
          <p:nvPr/>
        </p:nvSpPr>
        <p:spPr>
          <a:xfrm flipH="false" flipV="false" rot="0">
            <a:off x="532897" y="4579956"/>
            <a:ext cx="5787031" cy="596650"/>
          </a:xfrm>
          <a:custGeom>
            <a:avLst/>
            <a:gdLst/>
            <a:ahLst/>
            <a:cxnLst/>
            <a:rect r="r" b="b" t="t" l="l"/>
            <a:pathLst>
              <a:path h="596650" w="5787031">
                <a:moveTo>
                  <a:pt x="0" y="0"/>
                </a:moveTo>
                <a:lnTo>
                  <a:pt x="5787031" y="0"/>
                </a:lnTo>
                <a:lnTo>
                  <a:pt x="5787031" y="596650"/>
                </a:lnTo>
                <a:lnTo>
                  <a:pt x="0" y="596650"/>
                </a:lnTo>
                <a:lnTo>
                  <a:pt x="0" y="0"/>
                </a:lnTo>
                <a:close/>
              </a:path>
            </a:pathLst>
          </a:custGeom>
          <a:blipFill>
            <a:blip r:embed="rId9"/>
            <a:stretch>
              <a:fillRect l="0" t="-19917" r="0" b="0"/>
            </a:stretch>
          </a:blipFill>
        </p:spPr>
      </p:sp>
      <p:sp>
        <p:nvSpPr>
          <p:cNvPr name="Freeform 12" id="12"/>
          <p:cNvSpPr/>
          <p:nvPr/>
        </p:nvSpPr>
        <p:spPr>
          <a:xfrm flipH="false" flipV="false" rot="0">
            <a:off x="12156807" y="2001988"/>
            <a:ext cx="5654902" cy="2541987"/>
          </a:xfrm>
          <a:custGeom>
            <a:avLst/>
            <a:gdLst/>
            <a:ahLst/>
            <a:cxnLst/>
            <a:rect r="r" b="b" t="t" l="l"/>
            <a:pathLst>
              <a:path h="2541987" w="5654902">
                <a:moveTo>
                  <a:pt x="0" y="0"/>
                </a:moveTo>
                <a:lnTo>
                  <a:pt x="5654902" y="0"/>
                </a:lnTo>
                <a:lnTo>
                  <a:pt x="5654902" y="2541987"/>
                </a:lnTo>
                <a:lnTo>
                  <a:pt x="0" y="2541987"/>
                </a:lnTo>
                <a:lnTo>
                  <a:pt x="0" y="0"/>
                </a:lnTo>
                <a:close/>
              </a:path>
            </a:pathLst>
          </a:custGeom>
          <a:blipFill>
            <a:blip r:embed="rId10"/>
            <a:stretch>
              <a:fillRect l="0" t="0" r="0" b="0"/>
            </a:stretch>
          </a:blipFill>
        </p:spPr>
      </p:sp>
      <p:sp>
        <p:nvSpPr>
          <p:cNvPr name="Freeform 13" id="13"/>
          <p:cNvSpPr/>
          <p:nvPr/>
        </p:nvSpPr>
        <p:spPr>
          <a:xfrm flipH="false" flipV="false" rot="0">
            <a:off x="12106958" y="4585598"/>
            <a:ext cx="5704750" cy="591008"/>
          </a:xfrm>
          <a:custGeom>
            <a:avLst/>
            <a:gdLst/>
            <a:ahLst/>
            <a:cxnLst/>
            <a:rect r="r" b="b" t="t" l="l"/>
            <a:pathLst>
              <a:path h="591008" w="5704750">
                <a:moveTo>
                  <a:pt x="0" y="0"/>
                </a:moveTo>
                <a:lnTo>
                  <a:pt x="5704751" y="0"/>
                </a:lnTo>
                <a:lnTo>
                  <a:pt x="5704751" y="591008"/>
                </a:lnTo>
                <a:lnTo>
                  <a:pt x="0" y="591008"/>
                </a:lnTo>
                <a:lnTo>
                  <a:pt x="0" y="0"/>
                </a:lnTo>
                <a:close/>
              </a:path>
            </a:pathLst>
          </a:custGeom>
          <a:blipFill>
            <a:blip r:embed="rId11"/>
            <a:stretch>
              <a:fillRect l="0" t="0" r="0" b="-10949"/>
            </a:stretch>
          </a:blipFill>
        </p:spPr>
      </p:sp>
      <p:sp>
        <p:nvSpPr>
          <p:cNvPr name="Freeform 14" id="14"/>
          <p:cNvSpPr/>
          <p:nvPr/>
        </p:nvSpPr>
        <p:spPr>
          <a:xfrm flipH="false" flipV="false" rot="0">
            <a:off x="6319928" y="1966007"/>
            <a:ext cx="5836879" cy="2586484"/>
          </a:xfrm>
          <a:custGeom>
            <a:avLst/>
            <a:gdLst/>
            <a:ahLst/>
            <a:cxnLst/>
            <a:rect r="r" b="b" t="t" l="l"/>
            <a:pathLst>
              <a:path h="2586484" w="5836879">
                <a:moveTo>
                  <a:pt x="0" y="0"/>
                </a:moveTo>
                <a:lnTo>
                  <a:pt x="5836879" y="0"/>
                </a:lnTo>
                <a:lnTo>
                  <a:pt x="5836879" y="2586485"/>
                </a:lnTo>
                <a:lnTo>
                  <a:pt x="0" y="2586485"/>
                </a:lnTo>
                <a:lnTo>
                  <a:pt x="0" y="0"/>
                </a:lnTo>
                <a:close/>
              </a:path>
            </a:pathLst>
          </a:custGeom>
          <a:blipFill>
            <a:blip r:embed="rId12"/>
            <a:stretch>
              <a:fillRect l="0" t="0" r="0" b="0"/>
            </a:stretch>
          </a:blipFill>
        </p:spPr>
      </p:sp>
      <p:sp>
        <p:nvSpPr>
          <p:cNvPr name="Freeform 15" id="15"/>
          <p:cNvSpPr/>
          <p:nvPr/>
        </p:nvSpPr>
        <p:spPr>
          <a:xfrm flipH="false" flipV="false" rot="0">
            <a:off x="6319928" y="4579956"/>
            <a:ext cx="5787031" cy="591008"/>
          </a:xfrm>
          <a:custGeom>
            <a:avLst/>
            <a:gdLst/>
            <a:ahLst/>
            <a:cxnLst/>
            <a:rect r="r" b="b" t="t" l="l"/>
            <a:pathLst>
              <a:path h="591008" w="5787031">
                <a:moveTo>
                  <a:pt x="0" y="0"/>
                </a:moveTo>
                <a:lnTo>
                  <a:pt x="5787030" y="0"/>
                </a:lnTo>
                <a:lnTo>
                  <a:pt x="5787030" y="591008"/>
                </a:lnTo>
                <a:lnTo>
                  <a:pt x="0" y="591008"/>
                </a:lnTo>
                <a:lnTo>
                  <a:pt x="0" y="0"/>
                </a:lnTo>
                <a:close/>
              </a:path>
            </a:pathLst>
          </a:custGeom>
          <a:blipFill>
            <a:blip r:embed="rId13"/>
            <a:stretch>
              <a:fillRect l="0" t="-10193" r="0" b="-16152"/>
            </a:stretch>
          </a:blipFill>
        </p:spPr>
      </p:sp>
      <p:sp>
        <p:nvSpPr>
          <p:cNvPr name="Freeform 16" id="16"/>
          <p:cNvSpPr/>
          <p:nvPr/>
        </p:nvSpPr>
        <p:spPr>
          <a:xfrm flipH="false" flipV="false" rot="0">
            <a:off x="422374" y="8023977"/>
            <a:ext cx="17278812" cy="357153"/>
          </a:xfrm>
          <a:custGeom>
            <a:avLst/>
            <a:gdLst/>
            <a:ahLst/>
            <a:cxnLst/>
            <a:rect r="r" b="b" t="t" l="l"/>
            <a:pathLst>
              <a:path h="357153" w="17278812">
                <a:moveTo>
                  <a:pt x="0" y="0"/>
                </a:moveTo>
                <a:lnTo>
                  <a:pt x="17278812" y="0"/>
                </a:lnTo>
                <a:lnTo>
                  <a:pt x="17278812" y="357153"/>
                </a:lnTo>
                <a:lnTo>
                  <a:pt x="0" y="357153"/>
                </a:lnTo>
                <a:lnTo>
                  <a:pt x="0" y="0"/>
                </a:lnTo>
                <a:close/>
              </a:path>
            </a:pathLst>
          </a:custGeom>
          <a:blipFill>
            <a:blip r:embed="rId14"/>
            <a:stretch>
              <a:fillRect l="0" t="0" r="0" b="0"/>
            </a:stretch>
          </a:blipFill>
        </p:spPr>
      </p:sp>
      <p:sp>
        <p:nvSpPr>
          <p:cNvPr name="TextBox 17" id="17"/>
          <p:cNvSpPr txBox="true"/>
          <p:nvPr/>
        </p:nvSpPr>
        <p:spPr>
          <a:xfrm rot="0">
            <a:off x="422374" y="5616111"/>
            <a:ext cx="17503615" cy="2369766"/>
          </a:xfrm>
          <a:prstGeom prst="rect">
            <a:avLst/>
          </a:prstGeom>
        </p:spPr>
        <p:txBody>
          <a:bodyPr anchor="t" rtlCol="false" tIns="0" lIns="0" bIns="0" rIns="0">
            <a:spAutoFit/>
          </a:bodyPr>
          <a:lstStyle/>
          <a:p>
            <a:pPr algn="l" marL="583388" indent="-291694" lvl="1">
              <a:lnSpc>
                <a:spcPts val="3782"/>
              </a:lnSpc>
              <a:buFont typeface="Arial"/>
              <a:buChar char="•"/>
            </a:pPr>
            <a:r>
              <a:rPr lang="en-US" sz="2702">
                <a:solidFill>
                  <a:srgbClr val="000000"/>
                </a:solidFill>
                <a:latin typeface="Raleway Bold"/>
              </a:rPr>
              <a:t>The CNN Model Accuracy has improved from 74.87% in the initial model to a 85.53% after all data augmentation and parameter tuning.</a:t>
            </a:r>
          </a:p>
          <a:p>
            <a:pPr algn="l" marL="583388" indent="-291694" lvl="1">
              <a:lnSpc>
                <a:spcPts val="3782"/>
              </a:lnSpc>
              <a:buFont typeface="Arial"/>
              <a:buChar char="•"/>
            </a:pPr>
            <a:r>
              <a:rPr lang="en-US" sz="2702">
                <a:solidFill>
                  <a:srgbClr val="000000"/>
                </a:solidFill>
                <a:latin typeface="Raleway Bold"/>
              </a:rPr>
              <a:t>Overfitting has been reduced significantly in the final model compared with the initial model.</a:t>
            </a:r>
          </a:p>
          <a:p>
            <a:pPr algn="l">
              <a:lnSpc>
                <a:spcPts val="3782"/>
              </a:lnSpc>
            </a:pPr>
          </a:p>
          <a:p>
            <a:pPr algn="l" marL="583388" indent="-291694" lvl="1">
              <a:lnSpc>
                <a:spcPts val="3782"/>
              </a:lnSpc>
              <a:buFont typeface="Arial"/>
              <a:buChar char="•"/>
            </a:pPr>
            <a:r>
              <a:rPr lang="en-US" sz="2702">
                <a:solidFill>
                  <a:srgbClr val="000000"/>
                </a:solidFill>
                <a:latin typeface="Raleway Bold"/>
              </a:rPr>
              <a:t>The best parameters in this case would be as shown: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1028700" y="876300"/>
            <a:ext cx="16230600"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Model Building - Initial 131x131</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829700" y="2027902"/>
            <a:ext cx="6444302" cy="6231196"/>
          </a:xfrm>
          <a:custGeom>
            <a:avLst/>
            <a:gdLst/>
            <a:ahLst/>
            <a:cxnLst/>
            <a:rect r="r" b="b" t="t" l="l"/>
            <a:pathLst>
              <a:path h="6231196" w="6444302">
                <a:moveTo>
                  <a:pt x="0" y="0"/>
                </a:moveTo>
                <a:lnTo>
                  <a:pt x="6444302" y="0"/>
                </a:lnTo>
                <a:lnTo>
                  <a:pt x="6444302" y="6231196"/>
                </a:lnTo>
                <a:lnTo>
                  <a:pt x="0" y="6231196"/>
                </a:lnTo>
                <a:lnTo>
                  <a:pt x="0" y="0"/>
                </a:lnTo>
                <a:close/>
              </a:path>
            </a:pathLst>
          </a:custGeom>
          <a:blipFill>
            <a:blip r:embed="rId8"/>
            <a:stretch>
              <a:fillRect l="0" t="0" r="0" b="0"/>
            </a:stretch>
          </a:blipFill>
        </p:spPr>
      </p:sp>
      <p:sp>
        <p:nvSpPr>
          <p:cNvPr name="TextBox 11" id="11"/>
          <p:cNvSpPr txBox="true"/>
          <p:nvPr/>
        </p:nvSpPr>
        <p:spPr>
          <a:xfrm rot="0">
            <a:off x="7465429" y="4218048"/>
            <a:ext cx="9793871" cy="834336"/>
          </a:xfrm>
          <a:prstGeom prst="rect">
            <a:avLst/>
          </a:prstGeom>
        </p:spPr>
        <p:txBody>
          <a:bodyPr anchor="t" rtlCol="false" tIns="0" lIns="0" bIns="0" rIns="0">
            <a:spAutoFit/>
          </a:bodyPr>
          <a:lstStyle/>
          <a:p>
            <a:pPr algn="l" marL="518620" indent="-259310" lvl="1">
              <a:lnSpc>
                <a:spcPts val="3362"/>
              </a:lnSpc>
              <a:buFont typeface="Arial"/>
              <a:buChar char="•"/>
            </a:pPr>
            <a:r>
              <a:rPr lang="en-US" sz="2402">
                <a:solidFill>
                  <a:srgbClr val="000000"/>
                </a:solidFill>
                <a:latin typeface="Raleway Bold"/>
              </a:rPr>
              <a:t>The base model is the same as the 37x37 model to ensure consistency when comparing accuracies and loss.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1028700" y="876300"/>
            <a:ext cx="16230600"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Evaluation - Initial 131x131</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1028700" y="1933507"/>
            <a:ext cx="8726167" cy="3951073"/>
          </a:xfrm>
          <a:custGeom>
            <a:avLst/>
            <a:gdLst/>
            <a:ahLst/>
            <a:cxnLst/>
            <a:rect r="r" b="b" t="t" l="l"/>
            <a:pathLst>
              <a:path h="3951073" w="8726167">
                <a:moveTo>
                  <a:pt x="0" y="0"/>
                </a:moveTo>
                <a:lnTo>
                  <a:pt x="8726167" y="0"/>
                </a:lnTo>
                <a:lnTo>
                  <a:pt x="8726167" y="3951073"/>
                </a:lnTo>
                <a:lnTo>
                  <a:pt x="0" y="3951073"/>
                </a:lnTo>
                <a:lnTo>
                  <a:pt x="0" y="0"/>
                </a:lnTo>
                <a:close/>
              </a:path>
            </a:pathLst>
          </a:custGeom>
          <a:blipFill>
            <a:blip r:embed="rId8"/>
            <a:stretch>
              <a:fillRect l="0" t="0" r="0" b="0"/>
            </a:stretch>
          </a:blipFill>
        </p:spPr>
      </p:sp>
      <p:sp>
        <p:nvSpPr>
          <p:cNvPr name="Freeform 11" id="11"/>
          <p:cNvSpPr/>
          <p:nvPr/>
        </p:nvSpPr>
        <p:spPr>
          <a:xfrm flipH="false" flipV="false" rot="0">
            <a:off x="9921212" y="2498647"/>
            <a:ext cx="7730058" cy="1969791"/>
          </a:xfrm>
          <a:custGeom>
            <a:avLst/>
            <a:gdLst/>
            <a:ahLst/>
            <a:cxnLst/>
            <a:rect r="r" b="b" t="t" l="l"/>
            <a:pathLst>
              <a:path h="1969791" w="7730058">
                <a:moveTo>
                  <a:pt x="0" y="0"/>
                </a:moveTo>
                <a:lnTo>
                  <a:pt x="7730059" y="0"/>
                </a:lnTo>
                <a:lnTo>
                  <a:pt x="7730059" y="1969791"/>
                </a:lnTo>
                <a:lnTo>
                  <a:pt x="0" y="1969791"/>
                </a:lnTo>
                <a:lnTo>
                  <a:pt x="0" y="0"/>
                </a:lnTo>
                <a:close/>
              </a:path>
            </a:pathLst>
          </a:custGeom>
          <a:blipFill>
            <a:blip r:embed="rId9"/>
            <a:stretch>
              <a:fillRect l="0" t="0" r="0" b="0"/>
            </a:stretch>
          </a:blipFill>
        </p:spPr>
      </p:sp>
      <p:sp>
        <p:nvSpPr>
          <p:cNvPr name="Freeform 12" id="12"/>
          <p:cNvSpPr/>
          <p:nvPr/>
        </p:nvSpPr>
        <p:spPr>
          <a:xfrm flipH="false" flipV="false" rot="0">
            <a:off x="9921212" y="4724238"/>
            <a:ext cx="6970236" cy="838525"/>
          </a:xfrm>
          <a:custGeom>
            <a:avLst/>
            <a:gdLst/>
            <a:ahLst/>
            <a:cxnLst/>
            <a:rect r="r" b="b" t="t" l="l"/>
            <a:pathLst>
              <a:path h="838525" w="6970236">
                <a:moveTo>
                  <a:pt x="0" y="0"/>
                </a:moveTo>
                <a:lnTo>
                  <a:pt x="6970236" y="0"/>
                </a:lnTo>
                <a:lnTo>
                  <a:pt x="6970236" y="838524"/>
                </a:lnTo>
                <a:lnTo>
                  <a:pt x="0" y="838524"/>
                </a:lnTo>
                <a:lnTo>
                  <a:pt x="0" y="0"/>
                </a:lnTo>
                <a:close/>
              </a:path>
            </a:pathLst>
          </a:custGeom>
          <a:blipFill>
            <a:blip r:embed="rId10"/>
            <a:stretch>
              <a:fillRect l="0" t="0" r="0" b="0"/>
            </a:stretch>
          </a:blipFill>
        </p:spPr>
      </p:sp>
      <p:sp>
        <p:nvSpPr>
          <p:cNvPr name="TextBox 13" id="13"/>
          <p:cNvSpPr txBox="true"/>
          <p:nvPr/>
        </p:nvSpPr>
        <p:spPr>
          <a:xfrm rot="0">
            <a:off x="532897" y="6009191"/>
            <a:ext cx="17503615" cy="1417266"/>
          </a:xfrm>
          <a:prstGeom prst="rect">
            <a:avLst/>
          </a:prstGeom>
        </p:spPr>
        <p:txBody>
          <a:bodyPr anchor="t" rtlCol="false" tIns="0" lIns="0" bIns="0" rIns="0">
            <a:spAutoFit/>
          </a:bodyPr>
          <a:lstStyle/>
          <a:p>
            <a:pPr algn="l" marL="583388" indent="-291694" lvl="1">
              <a:lnSpc>
                <a:spcPts val="3782"/>
              </a:lnSpc>
              <a:buFont typeface="Arial"/>
              <a:buChar char="•"/>
            </a:pPr>
            <a:r>
              <a:rPr lang="en-US" sz="2702">
                <a:solidFill>
                  <a:srgbClr val="000000"/>
                </a:solidFill>
                <a:latin typeface="Raleway Bold"/>
              </a:rPr>
              <a:t>The initial model has a accuracy of 82.90%.</a:t>
            </a:r>
          </a:p>
          <a:p>
            <a:pPr algn="l" marL="583388" indent="-291694" lvl="1">
              <a:lnSpc>
                <a:spcPts val="3782"/>
              </a:lnSpc>
              <a:buFont typeface="Arial"/>
              <a:buChar char="•"/>
            </a:pPr>
            <a:r>
              <a:rPr lang="en-US" sz="2702">
                <a:solidFill>
                  <a:srgbClr val="000000"/>
                </a:solidFill>
                <a:latin typeface="Raleway Bold"/>
              </a:rPr>
              <a:t>There is some overfitting as seen in the gap between training and validation accuracy.</a:t>
            </a:r>
          </a:p>
          <a:p>
            <a:pPr algn="l" marL="583388" indent="-291694" lvl="1">
              <a:lnSpc>
                <a:spcPts val="3782"/>
              </a:lnSpc>
              <a:buFont typeface="Arial"/>
              <a:buChar char="•"/>
            </a:pPr>
            <a:r>
              <a:rPr lang="en-US" sz="2702">
                <a:solidFill>
                  <a:srgbClr val="000000"/>
                </a:solidFill>
                <a:latin typeface="Raleway Bold"/>
              </a:rPr>
              <a:t>There is room for improvements regarding the model accuracy and overfitting.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1028700" y="876300"/>
            <a:ext cx="16230600"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Data Augmentation 131x131</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7431124" y="2103698"/>
            <a:ext cx="3425752" cy="2590203"/>
          </a:xfrm>
          <a:custGeom>
            <a:avLst/>
            <a:gdLst/>
            <a:ahLst/>
            <a:cxnLst/>
            <a:rect r="r" b="b" t="t" l="l"/>
            <a:pathLst>
              <a:path h="2590203" w="3425752">
                <a:moveTo>
                  <a:pt x="0" y="0"/>
                </a:moveTo>
                <a:lnTo>
                  <a:pt x="3425752" y="0"/>
                </a:lnTo>
                <a:lnTo>
                  <a:pt x="3425752" y="2590203"/>
                </a:lnTo>
                <a:lnTo>
                  <a:pt x="0" y="2590203"/>
                </a:lnTo>
                <a:lnTo>
                  <a:pt x="0" y="0"/>
                </a:lnTo>
                <a:close/>
              </a:path>
            </a:pathLst>
          </a:custGeom>
          <a:blipFill>
            <a:blip r:embed="rId8"/>
            <a:stretch>
              <a:fillRect l="0" t="0" r="0" b="0"/>
            </a:stretch>
          </a:blipFill>
        </p:spPr>
      </p:sp>
      <p:sp>
        <p:nvSpPr>
          <p:cNvPr name="Freeform 11" id="11"/>
          <p:cNvSpPr/>
          <p:nvPr/>
        </p:nvSpPr>
        <p:spPr>
          <a:xfrm flipH="false" flipV="false" rot="0">
            <a:off x="532897" y="2096769"/>
            <a:ext cx="6434624" cy="6860325"/>
          </a:xfrm>
          <a:custGeom>
            <a:avLst/>
            <a:gdLst/>
            <a:ahLst/>
            <a:cxnLst/>
            <a:rect r="r" b="b" t="t" l="l"/>
            <a:pathLst>
              <a:path h="6860325" w="6434624">
                <a:moveTo>
                  <a:pt x="0" y="0"/>
                </a:moveTo>
                <a:lnTo>
                  <a:pt x="6434625" y="0"/>
                </a:lnTo>
                <a:lnTo>
                  <a:pt x="6434625" y="6860325"/>
                </a:lnTo>
                <a:lnTo>
                  <a:pt x="0" y="6860325"/>
                </a:lnTo>
                <a:lnTo>
                  <a:pt x="0" y="0"/>
                </a:lnTo>
                <a:close/>
              </a:path>
            </a:pathLst>
          </a:custGeom>
          <a:blipFill>
            <a:blip r:embed="rId9"/>
            <a:stretch>
              <a:fillRect l="0" t="0" r="0" b="0"/>
            </a:stretch>
          </a:blipFill>
        </p:spPr>
      </p:sp>
      <p:sp>
        <p:nvSpPr>
          <p:cNvPr name="TextBox 12" id="12"/>
          <p:cNvSpPr txBox="true"/>
          <p:nvPr/>
        </p:nvSpPr>
        <p:spPr>
          <a:xfrm rot="0">
            <a:off x="7431124" y="4904108"/>
            <a:ext cx="9793871" cy="2929836"/>
          </a:xfrm>
          <a:prstGeom prst="rect">
            <a:avLst/>
          </a:prstGeom>
        </p:spPr>
        <p:txBody>
          <a:bodyPr anchor="t" rtlCol="false" tIns="0" lIns="0" bIns="0" rIns="0">
            <a:spAutoFit/>
          </a:bodyPr>
          <a:lstStyle/>
          <a:p>
            <a:pPr algn="l" marL="518620" indent="-259310" lvl="1">
              <a:lnSpc>
                <a:spcPts val="3362"/>
              </a:lnSpc>
              <a:buFont typeface="Arial"/>
              <a:buChar char="•"/>
            </a:pPr>
            <a:r>
              <a:rPr lang="en-US" sz="2402">
                <a:solidFill>
                  <a:srgbClr val="000000"/>
                </a:solidFill>
                <a:latin typeface="Raleway Bold"/>
              </a:rPr>
              <a:t>The data augmentation steps are the same as model 37x37 to ensure consistency when comparing accuracy and loss.</a:t>
            </a:r>
          </a:p>
          <a:p>
            <a:pPr algn="l" marL="518620" indent="-259310" lvl="1">
              <a:lnSpc>
                <a:spcPts val="3362"/>
              </a:lnSpc>
              <a:buFont typeface="Arial"/>
              <a:buChar char="•"/>
            </a:pPr>
            <a:r>
              <a:rPr lang="en-US" sz="2402">
                <a:solidFill>
                  <a:srgbClr val="000000"/>
                </a:solidFill>
                <a:latin typeface="Raleway Bold"/>
              </a:rPr>
              <a:t>For both 37x37 and 131x131 data augmentation, I made the number of images within each class the same to ensure that the machine learning will have lesser bias when training as they might be too familiar on one particular type of vegetable.</a:t>
            </a:r>
          </a:p>
          <a:p>
            <a:pPr algn="l">
              <a:lnSpc>
                <a:spcPts val="336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1028700" y="876300"/>
            <a:ext cx="16230600"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Evaluation - Data augmented 131x131</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1028700" y="2096769"/>
            <a:ext cx="7211223" cy="3229937"/>
          </a:xfrm>
          <a:custGeom>
            <a:avLst/>
            <a:gdLst/>
            <a:ahLst/>
            <a:cxnLst/>
            <a:rect r="r" b="b" t="t" l="l"/>
            <a:pathLst>
              <a:path h="3229937" w="7211223">
                <a:moveTo>
                  <a:pt x="0" y="0"/>
                </a:moveTo>
                <a:lnTo>
                  <a:pt x="7211223" y="0"/>
                </a:lnTo>
                <a:lnTo>
                  <a:pt x="7211223" y="3229938"/>
                </a:lnTo>
                <a:lnTo>
                  <a:pt x="0" y="3229938"/>
                </a:lnTo>
                <a:lnTo>
                  <a:pt x="0" y="0"/>
                </a:lnTo>
                <a:close/>
              </a:path>
            </a:pathLst>
          </a:custGeom>
          <a:blipFill>
            <a:blip r:embed="rId8"/>
            <a:stretch>
              <a:fillRect l="0" t="0" r="0" b="0"/>
            </a:stretch>
          </a:blipFill>
        </p:spPr>
      </p:sp>
      <p:sp>
        <p:nvSpPr>
          <p:cNvPr name="Freeform 11" id="11"/>
          <p:cNvSpPr/>
          <p:nvPr/>
        </p:nvSpPr>
        <p:spPr>
          <a:xfrm flipH="false" flipV="false" rot="0">
            <a:off x="8586570" y="4446521"/>
            <a:ext cx="9118726" cy="880186"/>
          </a:xfrm>
          <a:custGeom>
            <a:avLst/>
            <a:gdLst/>
            <a:ahLst/>
            <a:cxnLst/>
            <a:rect r="r" b="b" t="t" l="l"/>
            <a:pathLst>
              <a:path h="880186" w="9118726">
                <a:moveTo>
                  <a:pt x="0" y="0"/>
                </a:moveTo>
                <a:lnTo>
                  <a:pt x="9118726" y="0"/>
                </a:lnTo>
                <a:lnTo>
                  <a:pt x="9118726" y="880186"/>
                </a:lnTo>
                <a:lnTo>
                  <a:pt x="0" y="880186"/>
                </a:lnTo>
                <a:lnTo>
                  <a:pt x="0" y="0"/>
                </a:lnTo>
                <a:close/>
              </a:path>
            </a:pathLst>
          </a:custGeom>
          <a:blipFill>
            <a:blip r:embed="rId9"/>
            <a:stretch>
              <a:fillRect l="0" t="0" r="0" b="0"/>
            </a:stretch>
          </a:blipFill>
        </p:spPr>
      </p:sp>
      <p:sp>
        <p:nvSpPr>
          <p:cNvPr name="TextBox 12" id="12"/>
          <p:cNvSpPr txBox="true"/>
          <p:nvPr/>
        </p:nvSpPr>
        <p:spPr>
          <a:xfrm rot="0">
            <a:off x="532897" y="6009191"/>
            <a:ext cx="17503615" cy="3322266"/>
          </a:xfrm>
          <a:prstGeom prst="rect">
            <a:avLst/>
          </a:prstGeom>
        </p:spPr>
        <p:txBody>
          <a:bodyPr anchor="t" rtlCol="false" tIns="0" lIns="0" bIns="0" rIns="0">
            <a:spAutoFit/>
          </a:bodyPr>
          <a:lstStyle/>
          <a:p>
            <a:pPr algn="l" marL="583388" indent="-291694" lvl="1">
              <a:lnSpc>
                <a:spcPts val="3782"/>
              </a:lnSpc>
              <a:buFont typeface="Arial"/>
              <a:buChar char="•"/>
            </a:pPr>
            <a:r>
              <a:rPr lang="en-US" sz="2702">
                <a:solidFill>
                  <a:srgbClr val="000000"/>
                </a:solidFill>
                <a:latin typeface="Raleway Bold"/>
              </a:rPr>
              <a:t>The untuned model has a accuracy of 85.03% with the data augmented dataset.</a:t>
            </a:r>
          </a:p>
          <a:p>
            <a:pPr algn="l" marL="583388" indent="-291694" lvl="1">
              <a:lnSpc>
                <a:spcPts val="3782"/>
              </a:lnSpc>
              <a:buFont typeface="Arial"/>
              <a:buChar char="•"/>
            </a:pPr>
            <a:r>
              <a:rPr lang="en-US" sz="2702">
                <a:solidFill>
                  <a:srgbClr val="000000"/>
                </a:solidFill>
                <a:latin typeface="Raleway Bold"/>
              </a:rPr>
              <a:t>Overfitting has been increased significantly.</a:t>
            </a:r>
          </a:p>
          <a:p>
            <a:pPr algn="l" marL="583388" indent="-291694" lvl="1">
              <a:lnSpc>
                <a:spcPts val="3782"/>
              </a:lnSpc>
              <a:buFont typeface="Arial"/>
              <a:buChar char="•"/>
            </a:pPr>
            <a:r>
              <a:rPr lang="en-US" sz="2702">
                <a:solidFill>
                  <a:srgbClr val="000000"/>
                </a:solidFill>
                <a:latin typeface="Raleway Bold"/>
              </a:rPr>
              <a:t>We still be using the augmentated dataset for hyperparameter tuning as hyperparameter tuning is also a way to further reduce overfitting within the model. If it does not improve overfitting for the hyperparameter tuned model, we would revert back to the unaugmented dataset for tuning.</a:t>
            </a:r>
          </a:p>
          <a:p>
            <a:pPr algn="l" marL="583388" indent="-291694" lvl="1">
              <a:lnSpc>
                <a:spcPts val="3782"/>
              </a:lnSpc>
              <a:buFont typeface="Arial"/>
              <a:buChar char="•"/>
            </a:pPr>
            <a:r>
              <a:rPr lang="en-US" sz="2702">
                <a:solidFill>
                  <a:srgbClr val="000000"/>
                </a:solidFill>
                <a:latin typeface="Raleway Bold"/>
              </a:rPr>
              <a:t>There is room for improvements regarding the model accuracy which we would solve through tuning of the parameters.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532897" y="876300"/>
            <a:ext cx="17503615"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Model Improvements- Parameter tuning</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532897" y="1980824"/>
            <a:ext cx="7967822" cy="3017227"/>
          </a:xfrm>
          <a:custGeom>
            <a:avLst/>
            <a:gdLst/>
            <a:ahLst/>
            <a:cxnLst/>
            <a:rect r="r" b="b" t="t" l="l"/>
            <a:pathLst>
              <a:path h="3017227" w="7967822">
                <a:moveTo>
                  <a:pt x="0" y="0"/>
                </a:moveTo>
                <a:lnTo>
                  <a:pt x="7967823" y="0"/>
                </a:lnTo>
                <a:lnTo>
                  <a:pt x="7967823" y="3017227"/>
                </a:lnTo>
                <a:lnTo>
                  <a:pt x="0" y="3017227"/>
                </a:lnTo>
                <a:lnTo>
                  <a:pt x="0" y="0"/>
                </a:lnTo>
                <a:close/>
              </a:path>
            </a:pathLst>
          </a:custGeom>
          <a:blipFill>
            <a:blip r:embed="rId8"/>
            <a:stretch>
              <a:fillRect l="0" t="0" r="0" b="0"/>
            </a:stretch>
          </a:blipFill>
        </p:spPr>
      </p:sp>
      <p:sp>
        <p:nvSpPr>
          <p:cNvPr name="Freeform 11" id="11"/>
          <p:cNvSpPr/>
          <p:nvPr/>
        </p:nvSpPr>
        <p:spPr>
          <a:xfrm flipH="false" flipV="false" rot="0">
            <a:off x="8646803" y="2127881"/>
            <a:ext cx="9389709" cy="507319"/>
          </a:xfrm>
          <a:custGeom>
            <a:avLst/>
            <a:gdLst/>
            <a:ahLst/>
            <a:cxnLst/>
            <a:rect r="r" b="b" t="t" l="l"/>
            <a:pathLst>
              <a:path h="507319" w="9389709">
                <a:moveTo>
                  <a:pt x="0" y="0"/>
                </a:moveTo>
                <a:lnTo>
                  <a:pt x="9389709" y="0"/>
                </a:lnTo>
                <a:lnTo>
                  <a:pt x="9389709" y="507320"/>
                </a:lnTo>
                <a:lnTo>
                  <a:pt x="0" y="507320"/>
                </a:lnTo>
                <a:lnTo>
                  <a:pt x="0" y="0"/>
                </a:lnTo>
                <a:close/>
              </a:path>
            </a:pathLst>
          </a:custGeom>
          <a:blipFill>
            <a:blip r:embed="rId9"/>
            <a:stretch>
              <a:fillRect l="0" t="0" r="0" b="0"/>
            </a:stretch>
          </a:blipFill>
        </p:spPr>
      </p:sp>
      <p:sp>
        <p:nvSpPr>
          <p:cNvPr name="TextBox 12" id="12"/>
          <p:cNvSpPr txBox="true"/>
          <p:nvPr/>
        </p:nvSpPr>
        <p:spPr>
          <a:xfrm rot="0">
            <a:off x="118047" y="5382874"/>
            <a:ext cx="17918465" cy="415236"/>
          </a:xfrm>
          <a:prstGeom prst="rect">
            <a:avLst/>
          </a:prstGeom>
        </p:spPr>
        <p:txBody>
          <a:bodyPr anchor="t" rtlCol="false" tIns="0" lIns="0" bIns="0" rIns="0">
            <a:spAutoFit/>
          </a:bodyPr>
          <a:lstStyle/>
          <a:p>
            <a:pPr algn="l" marL="518620" indent="-259310" lvl="1">
              <a:lnSpc>
                <a:spcPts val="3362"/>
              </a:lnSpc>
              <a:buFont typeface="Arial"/>
              <a:buChar char="•"/>
            </a:pPr>
            <a:r>
              <a:rPr lang="en-US" sz="2402">
                <a:solidFill>
                  <a:srgbClr val="000000"/>
                </a:solidFill>
                <a:latin typeface="Raleway Bold"/>
              </a:rPr>
              <a:t>I used random search on the same parameters that we have used in the previous model.</a:t>
            </a:r>
          </a:p>
        </p:txBody>
      </p:sp>
      <p:sp>
        <p:nvSpPr>
          <p:cNvPr name="TextBox 13" id="13"/>
          <p:cNvSpPr txBox="true"/>
          <p:nvPr/>
        </p:nvSpPr>
        <p:spPr>
          <a:xfrm rot="0">
            <a:off x="8646803" y="2722786"/>
            <a:ext cx="9389709" cy="2398976"/>
          </a:xfrm>
          <a:prstGeom prst="rect">
            <a:avLst/>
          </a:prstGeom>
        </p:spPr>
        <p:txBody>
          <a:bodyPr anchor="t" rtlCol="false" tIns="0" lIns="0" bIns="0" rIns="0">
            <a:spAutoFit/>
          </a:bodyPr>
          <a:lstStyle/>
          <a:p>
            <a:pPr algn="l" marL="497030" indent="-248515" lvl="1">
              <a:lnSpc>
                <a:spcPts val="3222"/>
              </a:lnSpc>
              <a:buFont typeface="Arial"/>
              <a:buChar char="•"/>
            </a:pPr>
            <a:r>
              <a:rPr lang="en-US" sz="2302">
                <a:solidFill>
                  <a:srgbClr val="000000"/>
                </a:solidFill>
                <a:latin typeface="Raleway Bold"/>
              </a:rPr>
              <a:t>I used RandomSearch as it is explore a wider variety of hyperparameter values in fewer trials. This often leads to finding better hyperparameter configurations with less computational cost and can more effectively explore regions of the hyperparameter space that might contain optimal or near-optimal values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532897" y="876300"/>
            <a:ext cx="17503615"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Evaluation - Comparing improvments</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532897" y="1966007"/>
            <a:ext cx="5787031" cy="2620278"/>
          </a:xfrm>
          <a:custGeom>
            <a:avLst/>
            <a:gdLst/>
            <a:ahLst/>
            <a:cxnLst/>
            <a:rect r="r" b="b" t="t" l="l"/>
            <a:pathLst>
              <a:path h="2620278" w="5787031">
                <a:moveTo>
                  <a:pt x="0" y="0"/>
                </a:moveTo>
                <a:lnTo>
                  <a:pt x="5787031" y="0"/>
                </a:lnTo>
                <a:lnTo>
                  <a:pt x="5787031" y="2620278"/>
                </a:lnTo>
                <a:lnTo>
                  <a:pt x="0" y="2620278"/>
                </a:lnTo>
                <a:lnTo>
                  <a:pt x="0" y="0"/>
                </a:lnTo>
                <a:close/>
              </a:path>
            </a:pathLst>
          </a:custGeom>
          <a:blipFill>
            <a:blip r:embed="rId8"/>
            <a:stretch>
              <a:fillRect l="0" t="0" r="0" b="0"/>
            </a:stretch>
          </a:blipFill>
        </p:spPr>
      </p:sp>
      <p:sp>
        <p:nvSpPr>
          <p:cNvPr name="Freeform 11" id="11"/>
          <p:cNvSpPr/>
          <p:nvPr/>
        </p:nvSpPr>
        <p:spPr>
          <a:xfrm flipH="false" flipV="false" rot="0">
            <a:off x="6319928" y="1966007"/>
            <a:ext cx="5787031" cy="2592035"/>
          </a:xfrm>
          <a:custGeom>
            <a:avLst/>
            <a:gdLst/>
            <a:ahLst/>
            <a:cxnLst/>
            <a:rect r="r" b="b" t="t" l="l"/>
            <a:pathLst>
              <a:path h="2592035" w="5787031">
                <a:moveTo>
                  <a:pt x="0" y="0"/>
                </a:moveTo>
                <a:lnTo>
                  <a:pt x="5787030" y="0"/>
                </a:lnTo>
                <a:lnTo>
                  <a:pt x="5787030" y="2592036"/>
                </a:lnTo>
                <a:lnTo>
                  <a:pt x="0" y="2592036"/>
                </a:lnTo>
                <a:lnTo>
                  <a:pt x="0" y="0"/>
                </a:lnTo>
                <a:close/>
              </a:path>
            </a:pathLst>
          </a:custGeom>
          <a:blipFill>
            <a:blip r:embed="rId9"/>
            <a:stretch>
              <a:fillRect l="0" t="0" r="0" b="0"/>
            </a:stretch>
          </a:blipFill>
        </p:spPr>
      </p:sp>
      <p:sp>
        <p:nvSpPr>
          <p:cNvPr name="Freeform 12" id="12"/>
          <p:cNvSpPr/>
          <p:nvPr/>
        </p:nvSpPr>
        <p:spPr>
          <a:xfrm flipH="false" flipV="false" rot="0">
            <a:off x="12120660" y="1966007"/>
            <a:ext cx="5691049" cy="2576819"/>
          </a:xfrm>
          <a:custGeom>
            <a:avLst/>
            <a:gdLst/>
            <a:ahLst/>
            <a:cxnLst/>
            <a:rect r="r" b="b" t="t" l="l"/>
            <a:pathLst>
              <a:path h="2576819" w="5691049">
                <a:moveTo>
                  <a:pt x="0" y="0"/>
                </a:moveTo>
                <a:lnTo>
                  <a:pt x="5691049" y="0"/>
                </a:lnTo>
                <a:lnTo>
                  <a:pt x="5691049" y="2576819"/>
                </a:lnTo>
                <a:lnTo>
                  <a:pt x="0" y="2576819"/>
                </a:lnTo>
                <a:lnTo>
                  <a:pt x="0" y="0"/>
                </a:lnTo>
                <a:close/>
              </a:path>
            </a:pathLst>
          </a:custGeom>
          <a:blipFill>
            <a:blip r:embed="rId10"/>
            <a:stretch>
              <a:fillRect l="0" t="0" r="0" b="0"/>
            </a:stretch>
          </a:blipFill>
        </p:spPr>
      </p:sp>
      <p:sp>
        <p:nvSpPr>
          <p:cNvPr name="Freeform 13" id="13"/>
          <p:cNvSpPr/>
          <p:nvPr/>
        </p:nvSpPr>
        <p:spPr>
          <a:xfrm flipH="false" flipV="false" rot="0">
            <a:off x="12120660" y="4586285"/>
            <a:ext cx="5681050" cy="467851"/>
          </a:xfrm>
          <a:custGeom>
            <a:avLst/>
            <a:gdLst/>
            <a:ahLst/>
            <a:cxnLst/>
            <a:rect r="r" b="b" t="t" l="l"/>
            <a:pathLst>
              <a:path h="467851" w="5681050">
                <a:moveTo>
                  <a:pt x="0" y="0"/>
                </a:moveTo>
                <a:lnTo>
                  <a:pt x="5681050" y="0"/>
                </a:lnTo>
                <a:lnTo>
                  <a:pt x="5681050" y="467851"/>
                </a:lnTo>
                <a:lnTo>
                  <a:pt x="0" y="467851"/>
                </a:lnTo>
                <a:lnTo>
                  <a:pt x="0" y="0"/>
                </a:lnTo>
                <a:close/>
              </a:path>
            </a:pathLst>
          </a:custGeom>
          <a:blipFill>
            <a:blip r:embed="rId11"/>
            <a:stretch>
              <a:fillRect l="0" t="0" r="0" b="0"/>
            </a:stretch>
          </a:blipFill>
        </p:spPr>
      </p:sp>
      <p:sp>
        <p:nvSpPr>
          <p:cNvPr name="Freeform 14" id="14"/>
          <p:cNvSpPr/>
          <p:nvPr/>
        </p:nvSpPr>
        <p:spPr>
          <a:xfrm flipH="false" flipV="false" rot="0">
            <a:off x="6319928" y="4634874"/>
            <a:ext cx="5772745" cy="508626"/>
          </a:xfrm>
          <a:custGeom>
            <a:avLst/>
            <a:gdLst/>
            <a:ahLst/>
            <a:cxnLst/>
            <a:rect r="r" b="b" t="t" l="l"/>
            <a:pathLst>
              <a:path h="508626" w="5772745">
                <a:moveTo>
                  <a:pt x="0" y="0"/>
                </a:moveTo>
                <a:lnTo>
                  <a:pt x="5772745" y="0"/>
                </a:lnTo>
                <a:lnTo>
                  <a:pt x="5772745" y="508626"/>
                </a:lnTo>
                <a:lnTo>
                  <a:pt x="0" y="508626"/>
                </a:lnTo>
                <a:lnTo>
                  <a:pt x="0" y="0"/>
                </a:lnTo>
                <a:close/>
              </a:path>
            </a:pathLst>
          </a:custGeom>
          <a:blipFill>
            <a:blip r:embed="rId12"/>
            <a:stretch>
              <a:fillRect l="0" t="0" r="0" b="-9552"/>
            </a:stretch>
          </a:blipFill>
        </p:spPr>
      </p:sp>
      <p:sp>
        <p:nvSpPr>
          <p:cNvPr name="Freeform 15" id="15"/>
          <p:cNvSpPr/>
          <p:nvPr/>
        </p:nvSpPr>
        <p:spPr>
          <a:xfrm flipH="false" flipV="false" rot="0">
            <a:off x="561472" y="4627328"/>
            <a:ext cx="5758456" cy="385765"/>
          </a:xfrm>
          <a:custGeom>
            <a:avLst/>
            <a:gdLst/>
            <a:ahLst/>
            <a:cxnLst/>
            <a:rect r="r" b="b" t="t" l="l"/>
            <a:pathLst>
              <a:path h="385765" w="5758456">
                <a:moveTo>
                  <a:pt x="0" y="0"/>
                </a:moveTo>
                <a:lnTo>
                  <a:pt x="5758456" y="0"/>
                </a:lnTo>
                <a:lnTo>
                  <a:pt x="5758456" y="385765"/>
                </a:lnTo>
                <a:lnTo>
                  <a:pt x="0" y="385765"/>
                </a:lnTo>
                <a:lnTo>
                  <a:pt x="0" y="0"/>
                </a:lnTo>
                <a:close/>
              </a:path>
            </a:pathLst>
          </a:custGeom>
          <a:blipFill>
            <a:blip r:embed="rId13"/>
            <a:stretch>
              <a:fillRect l="0" t="-31848" r="0" b="-47728"/>
            </a:stretch>
          </a:blipFill>
        </p:spPr>
      </p:sp>
      <p:sp>
        <p:nvSpPr>
          <p:cNvPr name="Freeform 16" id="16"/>
          <p:cNvSpPr/>
          <p:nvPr/>
        </p:nvSpPr>
        <p:spPr>
          <a:xfrm flipH="false" flipV="false" rot="0">
            <a:off x="947748" y="8199066"/>
            <a:ext cx="16069477" cy="250729"/>
          </a:xfrm>
          <a:custGeom>
            <a:avLst/>
            <a:gdLst/>
            <a:ahLst/>
            <a:cxnLst/>
            <a:rect r="r" b="b" t="t" l="l"/>
            <a:pathLst>
              <a:path h="250729" w="16069477">
                <a:moveTo>
                  <a:pt x="0" y="0"/>
                </a:moveTo>
                <a:lnTo>
                  <a:pt x="16069477" y="0"/>
                </a:lnTo>
                <a:lnTo>
                  <a:pt x="16069477" y="250730"/>
                </a:lnTo>
                <a:lnTo>
                  <a:pt x="0" y="250730"/>
                </a:lnTo>
                <a:lnTo>
                  <a:pt x="0" y="0"/>
                </a:lnTo>
                <a:close/>
              </a:path>
            </a:pathLst>
          </a:custGeom>
          <a:blipFill>
            <a:blip r:embed="rId14"/>
            <a:stretch>
              <a:fillRect l="0" t="0" r="0" b="0"/>
            </a:stretch>
          </a:blipFill>
        </p:spPr>
      </p:sp>
      <p:sp>
        <p:nvSpPr>
          <p:cNvPr name="TextBox 17" id="17"/>
          <p:cNvSpPr txBox="true"/>
          <p:nvPr/>
        </p:nvSpPr>
        <p:spPr>
          <a:xfrm rot="0">
            <a:off x="561472" y="5257800"/>
            <a:ext cx="17503615" cy="2846016"/>
          </a:xfrm>
          <a:prstGeom prst="rect">
            <a:avLst/>
          </a:prstGeom>
        </p:spPr>
        <p:txBody>
          <a:bodyPr anchor="t" rtlCol="false" tIns="0" lIns="0" bIns="0" rIns="0">
            <a:spAutoFit/>
          </a:bodyPr>
          <a:lstStyle/>
          <a:p>
            <a:pPr algn="l" marL="583388" indent="-291694" lvl="1">
              <a:lnSpc>
                <a:spcPts val="3782"/>
              </a:lnSpc>
              <a:buFont typeface="Arial"/>
              <a:buChar char="•"/>
            </a:pPr>
            <a:r>
              <a:rPr lang="en-US" sz="2702">
                <a:solidFill>
                  <a:srgbClr val="000000"/>
                </a:solidFill>
                <a:latin typeface="Raleway Bold"/>
              </a:rPr>
              <a:t>The CNN Model Accuracy has improved from 82.90% in the initial model to a 88.33% after all data augmentation and parameter tuning.</a:t>
            </a:r>
          </a:p>
          <a:p>
            <a:pPr algn="l" marL="583388" indent="-291694" lvl="1">
              <a:lnSpc>
                <a:spcPts val="3782"/>
              </a:lnSpc>
              <a:buFont typeface="Arial"/>
              <a:buChar char="•"/>
            </a:pPr>
            <a:r>
              <a:rPr lang="en-US" sz="2702">
                <a:solidFill>
                  <a:srgbClr val="000000"/>
                </a:solidFill>
                <a:latin typeface="Raleway Bold"/>
              </a:rPr>
              <a:t>Overfitting has been reduced in the final model compared with the initial model as seen by the smaller gap.</a:t>
            </a:r>
          </a:p>
          <a:p>
            <a:pPr algn="l">
              <a:lnSpc>
                <a:spcPts val="3782"/>
              </a:lnSpc>
            </a:pPr>
          </a:p>
          <a:p>
            <a:pPr algn="l" marL="583388" indent="-291694" lvl="1">
              <a:lnSpc>
                <a:spcPts val="3782"/>
              </a:lnSpc>
              <a:buFont typeface="Arial"/>
              <a:buChar char="•"/>
            </a:pPr>
            <a:r>
              <a:rPr lang="en-US" sz="2702">
                <a:solidFill>
                  <a:srgbClr val="000000"/>
                </a:solidFill>
                <a:latin typeface="Raleway Bold"/>
              </a:rPr>
              <a:t>The best parameters in this case would be as shown: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1028700" y="921504"/>
            <a:ext cx="17503615"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Conclusion</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6374084" y="1891495"/>
            <a:ext cx="5478540" cy="2480598"/>
          </a:xfrm>
          <a:custGeom>
            <a:avLst/>
            <a:gdLst/>
            <a:ahLst/>
            <a:cxnLst/>
            <a:rect r="r" b="b" t="t" l="l"/>
            <a:pathLst>
              <a:path h="2480598" w="5478540">
                <a:moveTo>
                  <a:pt x="0" y="0"/>
                </a:moveTo>
                <a:lnTo>
                  <a:pt x="5478540" y="0"/>
                </a:lnTo>
                <a:lnTo>
                  <a:pt x="5478540" y="2480598"/>
                </a:lnTo>
                <a:lnTo>
                  <a:pt x="0" y="2480598"/>
                </a:lnTo>
                <a:lnTo>
                  <a:pt x="0" y="0"/>
                </a:lnTo>
                <a:close/>
              </a:path>
            </a:pathLst>
          </a:custGeom>
          <a:blipFill>
            <a:blip r:embed="rId8"/>
            <a:stretch>
              <a:fillRect l="0" t="0" r="0" b="0"/>
            </a:stretch>
          </a:blipFill>
        </p:spPr>
      </p:sp>
      <p:sp>
        <p:nvSpPr>
          <p:cNvPr name="Freeform 11" id="11"/>
          <p:cNvSpPr/>
          <p:nvPr/>
        </p:nvSpPr>
        <p:spPr>
          <a:xfrm flipH="false" flipV="false" rot="0">
            <a:off x="6374084" y="4404780"/>
            <a:ext cx="5478540" cy="451174"/>
          </a:xfrm>
          <a:custGeom>
            <a:avLst/>
            <a:gdLst/>
            <a:ahLst/>
            <a:cxnLst/>
            <a:rect r="r" b="b" t="t" l="l"/>
            <a:pathLst>
              <a:path h="451174" w="5478540">
                <a:moveTo>
                  <a:pt x="0" y="0"/>
                </a:moveTo>
                <a:lnTo>
                  <a:pt x="5478540" y="0"/>
                </a:lnTo>
                <a:lnTo>
                  <a:pt x="5478540" y="451174"/>
                </a:lnTo>
                <a:lnTo>
                  <a:pt x="0" y="451174"/>
                </a:lnTo>
                <a:lnTo>
                  <a:pt x="0" y="0"/>
                </a:lnTo>
                <a:close/>
              </a:path>
            </a:pathLst>
          </a:custGeom>
          <a:blipFill>
            <a:blip r:embed="rId9"/>
            <a:stretch>
              <a:fillRect l="0" t="0" r="0" b="0"/>
            </a:stretch>
          </a:blipFill>
        </p:spPr>
      </p:sp>
      <p:sp>
        <p:nvSpPr>
          <p:cNvPr name="TextBox 12" id="12"/>
          <p:cNvSpPr txBox="true"/>
          <p:nvPr/>
        </p:nvSpPr>
        <p:spPr>
          <a:xfrm rot="0">
            <a:off x="118047" y="4827379"/>
            <a:ext cx="17503615" cy="5703516"/>
          </a:xfrm>
          <a:prstGeom prst="rect">
            <a:avLst/>
          </a:prstGeom>
        </p:spPr>
        <p:txBody>
          <a:bodyPr anchor="t" rtlCol="false" tIns="0" lIns="0" bIns="0" rIns="0">
            <a:spAutoFit/>
          </a:bodyPr>
          <a:lstStyle/>
          <a:p>
            <a:pPr algn="l" marL="583388" indent="-291694" lvl="1">
              <a:lnSpc>
                <a:spcPts val="3782"/>
              </a:lnSpc>
              <a:buFont typeface="Arial"/>
              <a:buChar char="•"/>
            </a:pPr>
            <a:r>
              <a:rPr lang="en-US" sz="2702">
                <a:solidFill>
                  <a:srgbClr val="000000"/>
                </a:solidFill>
                <a:latin typeface="Raleway Bold"/>
              </a:rPr>
              <a:t>The final CNN Model Accuracy for pixel size 37x37 model is 85.53%.</a:t>
            </a:r>
          </a:p>
          <a:p>
            <a:pPr algn="l" marL="583388" indent="-291694" lvl="1">
              <a:lnSpc>
                <a:spcPts val="3782"/>
              </a:lnSpc>
              <a:buFont typeface="Arial"/>
              <a:buChar char="•"/>
            </a:pPr>
            <a:r>
              <a:rPr lang="en-US" sz="2702">
                <a:solidFill>
                  <a:srgbClr val="000000"/>
                </a:solidFill>
                <a:latin typeface="Raleway Bold"/>
              </a:rPr>
              <a:t>The final CNN Model Accuracy for pixel size 131x131 model is 88.33%.</a:t>
            </a:r>
          </a:p>
          <a:p>
            <a:pPr algn="l" marL="583388" indent="-291694" lvl="1">
              <a:lnSpc>
                <a:spcPts val="3782"/>
              </a:lnSpc>
              <a:buFont typeface="Arial"/>
              <a:buChar char="•"/>
            </a:pPr>
            <a:r>
              <a:rPr lang="en-US" sz="2702">
                <a:solidFill>
                  <a:srgbClr val="000000"/>
                </a:solidFill>
                <a:latin typeface="Raleway Bold"/>
              </a:rPr>
              <a:t>With smaller input sizes like 37x37 pixels, the CNN might struggle to capture intricate details and features in the images and find it challenging to distinguish between similar classes or categories accurately, leading to the classification accuracy being lower compared to larger input sizes.</a:t>
            </a:r>
          </a:p>
          <a:p>
            <a:pPr algn="l" marL="583388" indent="-291694" lvl="1">
              <a:lnSpc>
                <a:spcPts val="3782"/>
              </a:lnSpc>
              <a:buFont typeface="Arial"/>
              <a:buChar char="•"/>
            </a:pPr>
            <a:r>
              <a:rPr lang="en-US" sz="2702">
                <a:solidFill>
                  <a:srgbClr val="000000"/>
                </a:solidFill>
                <a:latin typeface="Raleway Bold"/>
              </a:rPr>
              <a:t>Larger input sizes like 131x131 pixels provide more spatial information to the CNN and has a better chance of capturing fine details and features present in the images, which can improve its ability to discriminate between classes accurately.With more information available in each image, the network may generalize better to unseen data, leading to a higher classification accuracy.</a:t>
            </a:r>
          </a:p>
          <a:p>
            <a:pPr algn="l" marL="583388" indent="-291694" lvl="1">
              <a:lnSpc>
                <a:spcPts val="3782"/>
              </a:lnSpc>
              <a:buFont typeface="Arial"/>
              <a:buChar char="•"/>
            </a:pPr>
            <a:r>
              <a:rPr lang="en-US" sz="2702">
                <a:solidFill>
                  <a:srgbClr val="000000"/>
                </a:solidFill>
                <a:latin typeface="Raleway Bold"/>
              </a:rPr>
              <a:t>However, it may also lead to more overfitting as it  memorizes the training data rather than learning meaningful features, especially if the dataset is complex.</a:t>
            </a:r>
          </a:p>
          <a:p>
            <a:pPr algn="l">
              <a:lnSpc>
                <a:spcPts val="3782"/>
              </a:lnSpc>
            </a:pPr>
          </a:p>
        </p:txBody>
      </p:sp>
      <p:sp>
        <p:nvSpPr>
          <p:cNvPr name="Freeform 13" id="13"/>
          <p:cNvSpPr/>
          <p:nvPr/>
        </p:nvSpPr>
        <p:spPr>
          <a:xfrm flipH="false" flipV="false" rot="0">
            <a:off x="1028700" y="1872345"/>
            <a:ext cx="5345384" cy="2402853"/>
          </a:xfrm>
          <a:custGeom>
            <a:avLst/>
            <a:gdLst/>
            <a:ahLst/>
            <a:cxnLst/>
            <a:rect r="r" b="b" t="t" l="l"/>
            <a:pathLst>
              <a:path h="2402853" w="5345384">
                <a:moveTo>
                  <a:pt x="0" y="0"/>
                </a:moveTo>
                <a:lnTo>
                  <a:pt x="5345384" y="0"/>
                </a:lnTo>
                <a:lnTo>
                  <a:pt x="5345384" y="2402853"/>
                </a:lnTo>
                <a:lnTo>
                  <a:pt x="0" y="2402853"/>
                </a:lnTo>
                <a:lnTo>
                  <a:pt x="0" y="0"/>
                </a:lnTo>
                <a:close/>
              </a:path>
            </a:pathLst>
          </a:custGeom>
          <a:blipFill>
            <a:blip r:embed="rId10"/>
            <a:stretch>
              <a:fillRect l="0" t="0" r="0" b="0"/>
            </a:stretch>
          </a:blipFill>
        </p:spPr>
      </p:sp>
      <p:sp>
        <p:nvSpPr>
          <p:cNvPr name="Freeform 14" id="14"/>
          <p:cNvSpPr/>
          <p:nvPr/>
        </p:nvSpPr>
        <p:spPr>
          <a:xfrm flipH="false" flipV="false" rot="0">
            <a:off x="1028700" y="4302176"/>
            <a:ext cx="5345384" cy="553778"/>
          </a:xfrm>
          <a:custGeom>
            <a:avLst/>
            <a:gdLst/>
            <a:ahLst/>
            <a:cxnLst/>
            <a:rect r="r" b="b" t="t" l="l"/>
            <a:pathLst>
              <a:path h="553778" w="5345384">
                <a:moveTo>
                  <a:pt x="0" y="0"/>
                </a:moveTo>
                <a:lnTo>
                  <a:pt x="5345384" y="0"/>
                </a:lnTo>
                <a:lnTo>
                  <a:pt x="5345384" y="553778"/>
                </a:lnTo>
                <a:lnTo>
                  <a:pt x="0" y="553778"/>
                </a:lnTo>
                <a:lnTo>
                  <a:pt x="0" y="0"/>
                </a:lnTo>
                <a:close/>
              </a:path>
            </a:pathLst>
          </a:custGeom>
          <a:blipFill>
            <a:blip r:embed="rId11"/>
            <a:stretch>
              <a:fillRect l="0" t="0" r="0" b="-10949"/>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302287" y="-1058222"/>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4468" y="6671466"/>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814194">
            <a:off x="16428494" y="82191"/>
            <a:ext cx="4745395" cy="4296740"/>
          </a:xfrm>
          <a:custGeom>
            <a:avLst/>
            <a:gdLst/>
            <a:ahLst/>
            <a:cxnLst/>
            <a:rect r="r" b="b" t="t" l="l"/>
            <a:pathLst>
              <a:path h="4296740" w="4745395">
                <a:moveTo>
                  <a:pt x="0" y="0"/>
                </a:moveTo>
                <a:lnTo>
                  <a:pt x="4745396" y="0"/>
                </a:lnTo>
                <a:lnTo>
                  <a:pt x="4745396" y="4296739"/>
                </a:lnTo>
                <a:lnTo>
                  <a:pt x="0" y="42967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21327" y="7805085"/>
            <a:ext cx="2411242" cy="2900742"/>
          </a:xfrm>
          <a:custGeom>
            <a:avLst/>
            <a:gdLst/>
            <a:ahLst/>
            <a:cxnLst/>
            <a:rect r="r" b="b" t="t" l="l"/>
            <a:pathLst>
              <a:path h="2900742" w="2411242">
                <a:moveTo>
                  <a:pt x="0" y="0"/>
                </a:moveTo>
                <a:lnTo>
                  <a:pt x="2411243" y="0"/>
                </a:lnTo>
                <a:lnTo>
                  <a:pt x="2411243" y="2900743"/>
                </a:lnTo>
                <a:lnTo>
                  <a:pt x="0" y="2900743"/>
                </a:lnTo>
                <a:lnTo>
                  <a:pt x="0" y="0"/>
                </a:lnTo>
                <a:close/>
              </a:path>
            </a:pathLst>
          </a:custGeom>
          <a:blipFill>
            <a:blip r:embed="rId6"/>
            <a:stretch>
              <a:fillRect l="0" t="0" r="0" b="0"/>
            </a:stretch>
          </a:blipFill>
        </p:spPr>
      </p:sp>
      <p:sp>
        <p:nvSpPr>
          <p:cNvPr name="Freeform 6" id="6"/>
          <p:cNvSpPr/>
          <p:nvPr/>
        </p:nvSpPr>
        <p:spPr>
          <a:xfrm flipH="false" flipV="false" rot="1012680">
            <a:off x="1519504" y="8542018"/>
            <a:ext cx="1445394" cy="2586834"/>
          </a:xfrm>
          <a:custGeom>
            <a:avLst/>
            <a:gdLst/>
            <a:ahLst/>
            <a:cxnLst/>
            <a:rect r="r" b="b" t="t" l="l"/>
            <a:pathLst>
              <a:path h="2586834" w="1445394">
                <a:moveTo>
                  <a:pt x="0" y="0"/>
                </a:moveTo>
                <a:lnTo>
                  <a:pt x="1445393" y="0"/>
                </a:lnTo>
                <a:lnTo>
                  <a:pt x="1445393" y="2586834"/>
                </a:lnTo>
                <a:lnTo>
                  <a:pt x="0" y="2586834"/>
                </a:lnTo>
                <a:lnTo>
                  <a:pt x="0" y="0"/>
                </a:lnTo>
                <a:close/>
              </a:path>
            </a:pathLst>
          </a:custGeom>
          <a:blipFill>
            <a:blip r:embed="rId7"/>
            <a:stretch>
              <a:fillRect l="0" t="0" r="0" b="0"/>
            </a:stretch>
          </a:blipFill>
        </p:spPr>
      </p:sp>
      <p:sp>
        <p:nvSpPr>
          <p:cNvPr name="Freeform 7" id="7"/>
          <p:cNvSpPr/>
          <p:nvPr/>
        </p:nvSpPr>
        <p:spPr>
          <a:xfrm flipH="false" flipV="false" rot="-7251473">
            <a:off x="-2694024" y="3753103"/>
            <a:ext cx="4745395" cy="4296740"/>
          </a:xfrm>
          <a:custGeom>
            <a:avLst/>
            <a:gdLst/>
            <a:ahLst/>
            <a:cxnLst/>
            <a:rect r="r" b="b" t="t" l="l"/>
            <a:pathLst>
              <a:path h="4296740" w="4745395">
                <a:moveTo>
                  <a:pt x="0" y="0"/>
                </a:moveTo>
                <a:lnTo>
                  <a:pt x="4745395" y="0"/>
                </a:lnTo>
                <a:lnTo>
                  <a:pt x="4745395" y="4296739"/>
                </a:lnTo>
                <a:lnTo>
                  <a:pt x="0" y="42967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675514" y="2528282"/>
            <a:ext cx="2811895" cy="251422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1</a:t>
            </a:r>
          </a:p>
        </p:txBody>
      </p:sp>
      <p:sp>
        <p:nvSpPr>
          <p:cNvPr name="TextBox 9" id="9"/>
          <p:cNvSpPr txBox="true"/>
          <p:nvPr/>
        </p:nvSpPr>
        <p:spPr>
          <a:xfrm rot="0">
            <a:off x="3312542" y="4557329"/>
            <a:ext cx="3757894" cy="1571625"/>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337096"/>
                </a:solidFill>
                <a:latin typeface="Raleway Bold"/>
              </a:rPr>
              <a:t>Data Exploration</a:t>
            </a:r>
          </a:p>
        </p:txBody>
      </p:sp>
      <p:sp>
        <p:nvSpPr>
          <p:cNvPr name="TextBox 10" id="10"/>
          <p:cNvSpPr txBox="true"/>
          <p:nvPr/>
        </p:nvSpPr>
        <p:spPr>
          <a:xfrm rot="0">
            <a:off x="7660334" y="2573931"/>
            <a:ext cx="2811895" cy="251422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2</a:t>
            </a:r>
          </a:p>
        </p:txBody>
      </p:sp>
      <p:sp>
        <p:nvSpPr>
          <p:cNvPr name="TextBox 11" id="11"/>
          <p:cNvSpPr txBox="true"/>
          <p:nvPr/>
        </p:nvSpPr>
        <p:spPr>
          <a:xfrm rot="0">
            <a:off x="11646193" y="2573931"/>
            <a:ext cx="2811895" cy="251422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3</a:t>
            </a:r>
          </a:p>
        </p:txBody>
      </p:sp>
      <p:sp>
        <p:nvSpPr>
          <p:cNvPr name="TextBox 12" id="12"/>
          <p:cNvSpPr txBox="true"/>
          <p:nvPr/>
        </p:nvSpPr>
        <p:spPr>
          <a:xfrm rot="0">
            <a:off x="3785541" y="6034611"/>
            <a:ext cx="2811895" cy="251422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4</a:t>
            </a:r>
          </a:p>
        </p:txBody>
      </p:sp>
      <p:sp>
        <p:nvSpPr>
          <p:cNvPr name="TextBox 13" id="13"/>
          <p:cNvSpPr txBox="true"/>
          <p:nvPr/>
        </p:nvSpPr>
        <p:spPr>
          <a:xfrm rot="0">
            <a:off x="1028700" y="1481731"/>
            <a:ext cx="16230600" cy="1377949"/>
          </a:xfrm>
          <a:prstGeom prst="rect">
            <a:avLst/>
          </a:prstGeom>
        </p:spPr>
        <p:txBody>
          <a:bodyPr anchor="t" rtlCol="false" tIns="0" lIns="0" bIns="0" rIns="0">
            <a:spAutoFit/>
          </a:bodyPr>
          <a:lstStyle/>
          <a:p>
            <a:pPr algn="ctr" marL="0" indent="0" lvl="0">
              <a:lnSpc>
                <a:spcPts val="11200"/>
              </a:lnSpc>
              <a:spcBef>
                <a:spcPct val="0"/>
              </a:spcBef>
            </a:pPr>
            <a:r>
              <a:rPr lang="en-US" sz="8000">
                <a:solidFill>
                  <a:srgbClr val="05066D"/>
                </a:solidFill>
                <a:latin typeface="Cocomat Pro Bold"/>
              </a:rPr>
              <a:t>TABLE OF CONTENT</a:t>
            </a:r>
          </a:p>
        </p:txBody>
      </p:sp>
      <p:sp>
        <p:nvSpPr>
          <p:cNvPr name="TextBox 14" id="14"/>
          <p:cNvSpPr txBox="true"/>
          <p:nvPr/>
        </p:nvSpPr>
        <p:spPr>
          <a:xfrm rot="0">
            <a:off x="7750408" y="5873684"/>
            <a:ext cx="2811895" cy="254470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5</a:t>
            </a:r>
          </a:p>
        </p:txBody>
      </p:sp>
      <p:sp>
        <p:nvSpPr>
          <p:cNvPr name="TextBox 15" id="15"/>
          <p:cNvSpPr txBox="true"/>
          <p:nvPr/>
        </p:nvSpPr>
        <p:spPr>
          <a:xfrm rot="0">
            <a:off x="11646193" y="5843204"/>
            <a:ext cx="2811895" cy="2544703"/>
          </a:xfrm>
          <a:prstGeom prst="rect">
            <a:avLst/>
          </a:prstGeom>
        </p:spPr>
        <p:txBody>
          <a:bodyPr anchor="t" rtlCol="false" tIns="0" lIns="0" bIns="0" rIns="0">
            <a:spAutoFit/>
          </a:bodyPr>
          <a:lstStyle/>
          <a:p>
            <a:pPr algn="ctr">
              <a:lnSpc>
                <a:spcPts val="20495"/>
              </a:lnSpc>
            </a:pPr>
            <a:r>
              <a:rPr lang="en-US" sz="14639">
                <a:solidFill>
                  <a:srgbClr val="05066D"/>
                </a:solidFill>
                <a:latin typeface="Cocomat Pro Heavy"/>
              </a:rPr>
              <a:t>6</a:t>
            </a:r>
          </a:p>
        </p:txBody>
      </p:sp>
      <p:sp>
        <p:nvSpPr>
          <p:cNvPr name="TextBox 16" id="16"/>
          <p:cNvSpPr txBox="true"/>
          <p:nvPr/>
        </p:nvSpPr>
        <p:spPr>
          <a:xfrm rot="0">
            <a:off x="7070436" y="4557329"/>
            <a:ext cx="4198215" cy="1571625"/>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337096"/>
                </a:solidFill>
                <a:latin typeface="Raleway Bold"/>
              </a:rPr>
              <a:t>Data Preprocessing</a:t>
            </a:r>
          </a:p>
        </p:txBody>
      </p:sp>
      <p:sp>
        <p:nvSpPr>
          <p:cNvPr name="TextBox 17" id="17"/>
          <p:cNvSpPr txBox="true"/>
          <p:nvPr/>
        </p:nvSpPr>
        <p:spPr>
          <a:xfrm rot="0">
            <a:off x="10953033" y="4557329"/>
            <a:ext cx="4198215" cy="1571625"/>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337096"/>
                </a:solidFill>
                <a:latin typeface="Raleway Bold"/>
              </a:rPr>
              <a:t> Model building</a:t>
            </a:r>
          </a:p>
        </p:txBody>
      </p:sp>
      <p:sp>
        <p:nvSpPr>
          <p:cNvPr name="TextBox 18" id="18"/>
          <p:cNvSpPr txBox="true"/>
          <p:nvPr/>
        </p:nvSpPr>
        <p:spPr>
          <a:xfrm rot="0">
            <a:off x="7070436" y="8060798"/>
            <a:ext cx="4198215" cy="1571625"/>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337096"/>
                </a:solidFill>
                <a:latin typeface="Raleway Bold"/>
              </a:rPr>
              <a:t>Model Evaluation</a:t>
            </a:r>
          </a:p>
        </p:txBody>
      </p:sp>
      <p:sp>
        <p:nvSpPr>
          <p:cNvPr name="TextBox 19" id="19"/>
          <p:cNvSpPr txBox="true"/>
          <p:nvPr/>
        </p:nvSpPr>
        <p:spPr>
          <a:xfrm rot="0">
            <a:off x="3162585" y="8060798"/>
            <a:ext cx="4198215" cy="1571625"/>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337096"/>
                </a:solidFill>
                <a:latin typeface="Raleway Bold"/>
              </a:rPr>
              <a:t>Model Improvements</a:t>
            </a:r>
          </a:p>
        </p:txBody>
      </p:sp>
      <p:sp>
        <p:nvSpPr>
          <p:cNvPr name="TextBox 20" id="20"/>
          <p:cNvSpPr txBox="true"/>
          <p:nvPr/>
        </p:nvSpPr>
        <p:spPr>
          <a:xfrm rot="0">
            <a:off x="10953033" y="8060798"/>
            <a:ext cx="4198215" cy="771525"/>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337096"/>
                </a:solidFill>
                <a:latin typeface="Raleway Bold"/>
              </a:rPr>
              <a:t> 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6454898">
            <a:off x="-1187184" y="-820925"/>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4314611">
            <a:off x="-2588804" y="2837775"/>
            <a:ext cx="4380716" cy="2874845"/>
          </a:xfrm>
          <a:custGeom>
            <a:avLst/>
            <a:gdLst/>
            <a:ahLst/>
            <a:cxnLst/>
            <a:rect r="r" b="b" t="t" l="l"/>
            <a:pathLst>
              <a:path h="2874845" w="4380716">
                <a:moveTo>
                  <a:pt x="4380717" y="0"/>
                </a:moveTo>
                <a:lnTo>
                  <a:pt x="0" y="0"/>
                </a:lnTo>
                <a:lnTo>
                  <a:pt x="0" y="2874845"/>
                </a:lnTo>
                <a:lnTo>
                  <a:pt x="4380717" y="2874845"/>
                </a:lnTo>
                <a:lnTo>
                  <a:pt x="43807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223576">
            <a:off x="14099060" y="6578882"/>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4126251">
            <a:off x="16334452" y="4916129"/>
            <a:ext cx="4380716" cy="2874845"/>
          </a:xfrm>
          <a:custGeom>
            <a:avLst/>
            <a:gdLst/>
            <a:ahLst/>
            <a:cxnLst/>
            <a:rect r="r" b="b" t="t" l="l"/>
            <a:pathLst>
              <a:path h="2874845" w="4380716">
                <a:moveTo>
                  <a:pt x="0" y="2874845"/>
                </a:moveTo>
                <a:lnTo>
                  <a:pt x="4380716" y="2874845"/>
                </a:lnTo>
                <a:lnTo>
                  <a:pt x="4380716" y="0"/>
                </a:lnTo>
                <a:lnTo>
                  <a:pt x="0" y="0"/>
                </a:lnTo>
                <a:lnTo>
                  <a:pt x="0" y="287484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59568">
            <a:off x="14597311" y="7312676"/>
            <a:ext cx="3588988" cy="3162796"/>
          </a:xfrm>
          <a:custGeom>
            <a:avLst/>
            <a:gdLst/>
            <a:ahLst/>
            <a:cxnLst/>
            <a:rect r="r" b="b" t="t" l="l"/>
            <a:pathLst>
              <a:path h="3162796" w="3588988">
                <a:moveTo>
                  <a:pt x="0" y="0"/>
                </a:moveTo>
                <a:lnTo>
                  <a:pt x="3588988" y="0"/>
                </a:lnTo>
                <a:lnTo>
                  <a:pt x="3588988" y="3162796"/>
                </a:lnTo>
                <a:lnTo>
                  <a:pt x="0" y="3162796"/>
                </a:lnTo>
                <a:lnTo>
                  <a:pt x="0" y="0"/>
                </a:lnTo>
                <a:close/>
              </a:path>
            </a:pathLst>
          </a:custGeom>
          <a:blipFill>
            <a:blip r:embed="rId6"/>
            <a:stretch>
              <a:fillRect l="0" t="0" r="0" b="0"/>
            </a:stretch>
          </a:blipFill>
        </p:spPr>
      </p:sp>
      <p:sp>
        <p:nvSpPr>
          <p:cNvPr name="Freeform 7" id="7"/>
          <p:cNvSpPr/>
          <p:nvPr/>
        </p:nvSpPr>
        <p:spPr>
          <a:xfrm flipH="false" flipV="false" rot="-1145686">
            <a:off x="14953656" y="8098713"/>
            <a:ext cx="832191" cy="1689728"/>
          </a:xfrm>
          <a:custGeom>
            <a:avLst/>
            <a:gdLst/>
            <a:ahLst/>
            <a:cxnLst/>
            <a:rect r="r" b="b" t="t" l="l"/>
            <a:pathLst>
              <a:path h="1689728" w="832191">
                <a:moveTo>
                  <a:pt x="0" y="0"/>
                </a:moveTo>
                <a:lnTo>
                  <a:pt x="832191" y="0"/>
                </a:lnTo>
                <a:lnTo>
                  <a:pt x="832191" y="1689728"/>
                </a:lnTo>
                <a:lnTo>
                  <a:pt x="0" y="1689728"/>
                </a:lnTo>
                <a:lnTo>
                  <a:pt x="0" y="0"/>
                </a:lnTo>
                <a:close/>
              </a:path>
            </a:pathLst>
          </a:custGeom>
          <a:blipFill>
            <a:blip r:embed="rId7"/>
            <a:stretch>
              <a:fillRect l="0" t="0" r="0" b="0"/>
            </a:stretch>
          </a:blipFill>
        </p:spPr>
      </p:sp>
      <p:sp>
        <p:nvSpPr>
          <p:cNvPr name="Freeform 8" id="8"/>
          <p:cNvSpPr/>
          <p:nvPr/>
        </p:nvSpPr>
        <p:spPr>
          <a:xfrm flipH="false" flipV="false" rot="-562545">
            <a:off x="13081283" y="8178079"/>
            <a:ext cx="1919158" cy="2623083"/>
          </a:xfrm>
          <a:custGeom>
            <a:avLst/>
            <a:gdLst/>
            <a:ahLst/>
            <a:cxnLst/>
            <a:rect r="r" b="b" t="t" l="l"/>
            <a:pathLst>
              <a:path h="2623083" w="1919158">
                <a:moveTo>
                  <a:pt x="0" y="0"/>
                </a:moveTo>
                <a:lnTo>
                  <a:pt x="1919159" y="0"/>
                </a:lnTo>
                <a:lnTo>
                  <a:pt x="1919159" y="2623083"/>
                </a:lnTo>
                <a:lnTo>
                  <a:pt x="0" y="2623083"/>
                </a:lnTo>
                <a:lnTo>
                  <a:pt x="0" y="0"/>
                </a:lnTo>
                <a:close/>
              </a:path>
            </a:pathLst>
          </a:custGeom>
          <a:blipFill>
            <a:blip r:embed="rId8"/>
            <a:stretch>
              <a:fillRect l="0" t="0" r="0" b="0"/>
            </a:stretch>
          </a:blipFill>
        </p:spPr>
      </p:sp>
      <p:sp>
        <p:nvSpPr>
          <p:cNvPr name="Freeform 9" id="9"/>
          <p:cNvSpPr/>
          <p:nvPr/>
        </p:nvSpPr>
        <p:spPr>
          <a:xfrm flipH="false" flipV="false" rot="1730113">
            <a:off x="-43892" y="647754"/>
            <a:ext cx="1563300" cy="2797852"/>
          </a:xfrm>
          <a:custGeom>
            <a:avLst/>
            <a:gdLst/>
            <a:ahLst/>
            <a:cxnLst/>
            <a:rect r="r" b="b" t="t" l="l"/>
            <a:pathLst>
              <a:path h="2797852" w="1563300">
                <a:moveTo>
                  <a:pt x="0" y="0"/>
                </a:moveTo>
                <a:lnTo>
                  <a:pt x="1563300" y="0"/>
                </a:lnTo>
                <a:lnTo>
                  <a:pt x="1563300" y="2797852"/>
                </a:lnTo>
                <a:lnTo>
                  <a:pt x="0" y="2797852"/>
                </a:lnTo>
                <a:lnTo>
                  <a:pt x="0" y="0"/>
                </a:lnTo>
                <a:close/>
              </a:path>
            </a:pathLst>
          </a:custGeom>
          <a:blipFill>
            <a:blip r:embed="rId9"/>
            <a:stretch>
              <a:fillRect l="0" t="0" r="0" b="0"/>
            </a:stretch>
          </a:blipFill>
        </p:spPr>
      </p:sp>
      <p:sp>
        <p:nvSpPr>
          <p:cNvPr name="Freeform 10" id="10"/>
          <p:cNvSpPr/>
          <p:nvPr/>
        </p:nvSpPr>
        <p:spPr>
          <a:xfrm flipH="false" flipV="false" rot="1042311">
            <a:off x="1851301" y="436327"/>
            <a:ext cx="879673" cy="1184745"/>
          </a:xfrm>
          <a:custGeom>
            <a:avLst/>
            <a:gdLst/>
            <a:ahLst/>
            <a:cxnLst/>
            <a:rect r="r" b="b" t="t" l="l"/>
            <a:pathLst>
              <a:path h="1184745" w="879673">
                <a:moveTo>
                  <a:pt x="0" y="0"/>
                </a:moveTo>
                <a:lnTo>
                  <a:pt x="879674" y="0"/>
                </a:lnTo>
                <a:lnTo>
                  <a:pt x="879674" y="1184746"/>
                </a:lnTo>
                <a:lnTo>
                  <a:pt x="0" y="1184746"/>
                </a:lnTo>
                <a:lnTo>
                  <a:pt x="0" y="0"/>
                </a:lnTo>
                <a:close/>
              </a:path>
            </a:pathLst>
          </a:custGeom>
          <a:blipFill>
            <a:blip r:embed="rId10"/>
            <a:stretch>
              <a:fillRect l="0" t="0" r="0" b="0"/>
            </a:stretch>
          </a:blipFill>
        </p:spPr>
      </p:sp>
      <p:sp>
        <p:nvSpPr>
          <p:cNvPr name="Freeform 11" id="11"/>
          <p:cNvSpPr/>
          <p:nvPr/>
        </p:nvSpPr>
        <p:spPr>
          <a:xfrm flipH="true" flipV="false" rot="4923115">
            <a:off x="900232" y="4663029"/>
            <a:ext cx="824448" cy="1116004"/>
          </a:xfrm>
          <a:custGeom>
            <a:avLst/>
            <a:gdLst/>
            <a:ahLst/>
            <a:cxnLst/>
            <a:rect r="r" b="b" t="t" l="l"/>
            <a:pathLst>
              <a:path h="1116004" w="824448">
                <a:moveTo>
                  <a:pt x="824448" y="0"/>
                </a:moveTo>
                <a:lnTo>
                  <a:pt x="0" y="0"/>
                </a:lnTo>
                <a:lnTo>
                  <a:pt x="0" y="1116004"/>
                </a:lnTo>
                <a:lnTo>
                  <a:pt x="824448" y="1116004"/>
                </a:lnTo>
                <a:lnTo>
                  <a:pt x="824448" y="0"/>
                </a:lnTo>
                <a:close/>
              </a:path>
            </a:pathLst>
          </a:custGeom>
          <a:blipFill>
            <a:blip r:embed="rId11"/>
            <a:stretch>
              <a:fillRect l="0" t="0" r="0" b="0"/>
            </a:stretch>
          </a:blipFill>
        </p:spPr>
      </p:sp>
      <p:sp>
        <p:nvSpPr>
          <p:cNvPr name="Freeform 12" id="12"/>
          <p:cNvSpPr/>
          <p:nvPr/>
        </p:nvSpPr>
        <p:spPr>
          <a:xfrm flipH="false" flipV="false" rot="2163802">
            <a:off x="140977" y="5750543"/>
            <a:ext cx="1193563" cy="1150296"/>
          </a:xfrm>
          <a:custGeom>
            <a:avLst/>
            <a:gdLst/>
            <a:ahLst/>
            <a:cxnLst/>
            <a:rect r="r" b="b" t="t" l="l"/>
            <a:pathLst>
              <a:path h="1150296" w="1193563">
                <a:moveTo>
                  <a:pt x="0" y="0"/>
                </a:moveTo>
                <a:lnTo>
                  <a:pt x="1193562" y="0"/>
                </a:lnTo>
                <a:lnTo>
                  <a:pt x="1193562" y="1150296"/>
                </a:lnTo>
                <a:lnTo>
                  <a:pt x="0" y="1150296"/>
                </a:lnTo>
                <a:lnTo>
                  <a:pt x="0" y="0"/>
                </a:lnTo>
                <a:close/>
              </a:path>
            </a:pathLst>
          </a:custGeom>
          <a:blipFill>
            <a:blip r:embed="rId12"/>
            <a:stretch>
              <a:fillRect l="0" t="0" r="0" b="0"/>
            </a:stretch>
          </a:blipFill>
        </p:spPr>
      </p:sp>
      <p:sp>
        <p:nvSpPr>
          <p:cNvPr name="Freeform 13" id="13"/>
          <p:cNvSpPr/>
          <p:nvPr/>
        </p:nvSpPr>
        <p:spPr>
          <a:xfrm flipH="false" flipV="false" rot="-245690">
            <a:off x="163748" y="2712455"/>
            <a:ext cx="965140" cy="1051924"/>
          </a:xfrm>
          <a:custGeom>
            <a:avLst/>
            <a:gdLst/>
            <a:ahLst/>
            <a:cxnLst/>
            <a:rect r="r" b="b" t="t" l="l"/>
            <a:pathLst>
              <a:path h="1051924" w="965140">
                <a:moveTo>
                  <a:pt x="0" y="0"/>
                </a:moveTo>
                <a:lnTo>
                  <a:pt x="965140" y="0"/>
                </a:lnTo>
                <a:lnTo>
                  <a:pt x="965140" y="1051924"/>
                </a:lnTo>
                <a:lnTo>
                  <a:pt x="0" y="1051924"/>
                </a:lnTo>
                <a:lnTo>
                  <a:pt x="0" y="0"/>
                </a:lnTo>
                <a:close/>
              </a:path>
            </a:pathLst>
          </a:custGeom>
          <a:blipFill>
            <a:blip r:embed="rId13"/>
            <a:stretch>
              <a:fillRect l="0" t="0" r="0" b="0"/>
            </a:stretch>
          </a:blipFill>
        </p:spPr>
      </p:sp>
      <p:sp>
        <p:nvSpPr>
          <p:cNvPr name="Freeform 14" id="14"/>
          <p:cNvSpPr/>
          <p:nvPr/>
        </p:nvSpPr>
        <p:spPr>
          <a:xfrm flipH="false" flipV="false" rot="1677701">
            <a:off x="16578126" y="5656595"/>
            <a:ext cx="769178" cy="1385907"/>
          </a:xfrm>
          <a:custGeom>
            <a:avLst/>
            <a:gdLst/>
            <a:ahLst/>
            <a:cxnLst/>
            <a:rect r="r" b="b" t="t" l="l"/>
            <a:pathLst>
              <a:path h="1385907" w="769178">
                <a:moveTo>
                  <a:pt x="0" y="0"/>
                </a:moveTo>
                <a:lnTo>
                  <a:pt x="769179" y="0"/>
                </a:lnTo>
                <a:lnTo>
                  <a:pt x="769179" y="1385907"/>
                </a:lnTo>
                <a:lnTo>
                  <a:pt x="0" y="1385907"/>
                </a:lnTo>
                <a:lnTo>
                  <a:pt x="0" y="0"/>
                </a:lnTo>
                <a:close/>
              </a:path>
            </a:pathLst>
          </a:custGeom>
          <a:blipFill>
            <a:blip r:embed="rId14"/>
            <a:stretch>
              <a:fillRect l="0" t="0" r="0" b="0"/>
            </a:stretch>
          </a:blipFill>
        </p:spPr>
      </p:sp>
      <p:sp>
        <p:nvSpPr>
          <p:cNvPr name="Freeform 15" id="15"/>
          <p:cNvSpPr/>
          <p:nvPr/>
        </p:nvSpPr>
        <p:spPr>
          <a:xfrm flipH="false" flipV="false" rot="3976601">
            <a:off x="17572461" y="5582705"/>
            <a:ext cx="694805" cy="455966"/>
          </a:xfrm>
          <a:custGeom>
            <a:avLst/>
            <a:gdLst/>
            <a:ahLst/>
            <a:cxnLst/>
            <a:rect r="r" b="b" t="t" l="l"/>
            <a:pathLst>
              <a:path h="455966" w="694805">
                <a:moveTo>
                  <a:pt x="0" y="0"/>
                </a:moveTo>
                <a:lnTo>
                  <a:pt x="694805" y="0"/>
                </a:lnTo>
                <a:lnTo>
                  <a:pt x="694805" y="455966"/>
                </a:lnTo>
                <a:lnTo>
                  <a:pt x="0" y="455966"/>
                </a:lnTo>
                <a:lnTo>
                  <a:pt x="0" y="0"/>
                </a:lnTo>
                <a:close/>
              </a:path>
            </a:pathLst>
          </a:custGeom>
          <a:blipFill>
            <a:blip r:embed="rId15"/>
            <a:stretch>
              <a:fillRect l="0" t="0" r="0" b="0"/>
            </a:stretch>
          </a:blipFill>
        </p:spPr>
      </p:sp>
      <p:sp>
        <p:nvSpPr>
          <p:cNvPr name="Freeform 16" id="16"/>
          <p:cNvSpPr/>
          <p:nvPr/>
        </p:nvSpPr>
        <p:spPr>
          <a:xfrm flipH="false" flipV="false" rot="-1141286">
            <a:off x="17729319" y="6694814"/>
            <a:ext cx="362039" cy="352535"/>
          </a:xfrm>
          <a:custGeom>
            <a:avLst/>
            <a:gdLst/>
            <a:ahLst/>
            <a:cxnLst/>
            <a:rect r="r" b="b" t="t" l="l"/>
            <a:pathLst>
              <a:path h="352535" w="362039">
                <a:moveTo>
                  <a:pt x="0" y="0"/>
                </a:moveTo>
                <a:lnTo>
                  <a:pt x="362039" y="0"/>
                </a:lnTo>
                <a:lnTo>
                  <a:pt x="362039" y="352535"/>
                </a:lnTo>
                <a:lnTo>
                  <a:pt x="0" y="352535"/>
                </a:lnTo>
                <a:lnTo>
                  <a:pt x="0" y="0"/>
                </a:lnTo>
                <a:close/>
              </a:path>
            </a:pathLst>
          </a:custGeom>
          <a:blipFill>
            <a:blip r:embed="rId16"/>
            <a:stretch>
              <a:fillRect l="0" t="0" r="0" b="0"/>
            </a:stretch>
          </a:blipFill>
        </p:spPr>
      </p:sp>
      <p:sp>
        <p:nvSpPr>
          <p:cNvPr name="Freeform 17" id="17"/>
          <p:cNvSpPr/>
          <p:nvPr/>
        </p:nvSpPr>
        <p:spPr>
          <a:xfrm flipH="false" flipV="false" rot="2555000">
            <a:off x="16706570" y="5135977"/>
            <a:ext cx="362039" cy="352535"/>
          </a:xfrm>
          <a:custGeom>
            <a:avLst/>
            <a:gdLst/>
            <a:ahLst/>
            <a:cxnLst/>
            <a:rect r="r" b="b" t="t" l="l"/>
            <a:pathLst>
              <a:path h="352535" w="362039">
                <a:moveTo>
                  <a:pt x="0" y="0"/>
                </a:moveTo>
                <a:lnTo>
                  <a:pt x="362039" y="0"/>
                </a:lnTo>
                <a:lnTo>
                  <a:pt x="362039" y="352536"/>
                </a:lnTo>
                <a:lnTo>
                  <a:pt x="0" y="352536"/>
                </a:lnTo>
                <a:lnTo>
                  <a:pt x="0" y="0"/>
                </a:lnTo>
                <a:close/>
              </a:path>
            </a:pathLst>
          </a:custGeom>
          <a:blipFill>
            <a:blip r:embed="rId16"/>
            <a:stretch>
              <a:fillRect l="0" t="0" r="0" b="0"/>
            </a:stretch>
          </a:blipFill>
        </p:spPr>
      </p:sp>
      <p:sp>
        <p:nvSpPr>
          <p:cNvPr name="Freeform 18" id="18"/>
          <p:cNvSpPr/>
          <p:nvPr/>
        </p:nvSpPr>
        <p:spPr>
          <a:xfrm flipH="true" flipV="false" rot="-167068">
            <a:off x="16231297" y="3049782"/>
            <a:ext cx="1940278" cy="1821436"/>
          </a:xfrm>
          <a:custGeom>
            <a:avLst/>
            <a:gdLst/>
            <a:ahLst/>
            <a:cxnLst/>
            <a:rect r="r" b="b" t="t" l="l"/>
            <a:pathLst>
              <a:path h="1821436" w="1940278">
                <a:moveTo>
                  <a:pt x="1940278" y="0"/>
                </a:moveTo>
                <a:lnTo>
                  <a:pt x="0" y="0"/>
                </a:lnTo>
                <a:lnTo>
                  <a:pt x="0" y="1821436"/>
                </a:lnTo>
                <a:lnTo>
                  <a:pt x="1940278" y="1821436"/>
                </a:lnTo>
                <a:lnTo>
                  <a:pt x="1940278" y="0"/>
                </a:lnTo>
                <a:close/>
              </a:path>
            </a:pathLst>
          </a:custGeom>
          <a:blipFill>
            <a:blip r:embed="rId17"/>
            <a:stretch>
              <a:fillRect l="0" t="0" r="0" b="0"/>
            </a:stretch>
          </a:blipFill>
        </p:spPr>
      </p:sp>
      <p:sp>
        <p:nvSpPr>
          <p:cNvPr name="Freeform 19" id="19"/>
          <p:cNvSpPr/>
          <p:nvPr/>
        </p:nvSpPr>
        <p:spPr>
          <a:xfrm flipH="false" flipV="false" rot="0">
            <a:off x="17571379" y="6248376"/>
            <a:ext cx="311149" cy="301814"/>
          </a:xfrm>
          <a:custGeom>
            <a:avLst/>
            <a:gdLst/>
            <a:ahLst/>
            <a:cxnLst/>
            <a:rect r="r" b="b" t="t" l="l"/>
            <a:pathLst>
              <a:path h="301814" w="311149">
                <a:moveTo>
                  <a:pt x="0" y="0"/>
                </a:moveTo>
                <a:lnTo>
                  <a:pt x="311148" y="0"/>
                </a:lnTo>
                <a:lnTo>
                  <a:pt x="311148" y="301814"/>
                </a:lnTo>
                <a:lnTo>
                  <a:pt x="0" y="301814"/>
                </a:lnTo>
                <a:lnTo>
                  <a:pt x="0" y="0"/>
                </a:lnTo>
                <a:close/>
              </a:path>
            </a:pathLst>
          </a:custGeom>
          <a:blipFill>
            <a:blip r:embed="rId18"/>
            <a:stretch>
              <a:fillRect l="0" t="0" r="0" b="0"/>
            </a:stretch>
          </a:blipFill>
        </p:spPr>
      </p:sp>
      <p:sp>
        <p:nvSpPr>
          <p:cNvPr name="Freeform 20" id="20"/>
          <p:cNvSpPr/>
          <p:nvPr/>
        </p:nvSpPr>
        <p:spPr>
          <a:xfrm flipH="false" flipV="false" rot="6065337">
            <a:off x="17253162" y="5323553"/>
            <a:ext cx="311149" cy="301814"/>
          </a:xfrm>
          <a:custGeom>
            <a:avLst/>
            <a:gdLst/>
            <a:ahLst/>
            <a:cxnLst/>
            <a:rect r="r" b="b" t="t" l="l"/>
            <a:pathLst>
              <a:path h="301814" w="311149">
                <a:moveTo>
                  <a:pt x="0" y="0"/>
                </a:moveTo>
                <a:lnTo>
                  <a:pt x="311149" y="0"/>
                </a:lnTo>
                <a:lnTo>
                  <a:pt x="311149" y="301814"/>
                </a:lnTo>
                <a:lnTo>
                  <a:pt x="0" y="301814"/>
                </a:lnTo>
                <a:lnTo>
                  <a:pt x="0" y="0"/>
                </a:lnTo>
                <a:close/>
              </a:path>
            </a:pathLst>
          </a:custGeom>
          <a:blipFill>
            <a:blip r:embed="rId18"/>
            <a:stretch>
              <a:fillRect l="0" t="0" r="0" b="0"/>
            </a:stretch>
          </a:blipFill>
        </p:spPr>
      </p:sp>
      <p:sp>
        <p:nvSpPr>
          <p:cNvPr name="Freeform 21" id="21"/>
          <p:cNvSpPr/>
          <p:nvPr/>
        </p:nvSpPr>
        <p:spPr>
          <a:xfrm flipH="false" flipV="false" rot="4169750">
            <a:off x="17837300" y="7384098"/>
            <a:ext cx="311149" cy="301814"/>
          </a:xfrm>
          <a:custGeom>
            <a:avLst/>
            <a:gdLst/>
            <a:ahLst/>
            <a:cxnLst/>
            <a:rect r="r" b="b" t="t" l="l"/>
            <a:pathLst>
              <a:path h="301814" w="311149">
                <a:moveTo>
                  <a:pt x="0" y="0"/>
                </a:moveTo>
                <a:lnTo>
                  <a:pt x="311148" y="0"/>
                </a:lnTo>
                <a:lnTo>
                  <a:pt x="311148" y="301814"/>
                </a:lnTo>
                <a:lnTo>
                  <a:pt x="0" y="301814"/>
                </a:lnTo>
                <a:lnTo>
                  <a:pt x="0" y="0"/>
                </a:lnTo>
                <a:close/>
              </a:path>
            </a:pathLst>
          </a:custGeom>
          <a:blipFill>
            <a:blip r:embed="rId18"/>
            <a:stretch>
              <a:fillRect l="0" t="0" r="0" b="0"/>
            </a:stretch>
          </a:blipFill>
        </p:spPr>
      </p:sp>
      <p:sp>
        <p:nvSpPr>
          <p:cNvPr name="Freeform 22" id="22"/>
          <p:cNvSpPr/>
          <p:nvPr/>
        </p:nvSpPr>
        <p:spPr>
          <a:xfrm flipH="false" flipV="false" rot="-1347831">
            <a:off x="332652" y="4565583"/>
            <a:ext cx="392132" cy="703376"/>
          </a:xfrm>
          <a:custGeom>
            <a:avLst/>
            <a:gdLst/>
            <a:ahLst/>
            <a:cxnLst/>
            <a:rect r="r" b="b" t="t" l="l"/>
            <a:pathLst>
              <a:path h="703376" w="392132">
                <a:moveTo>
                  <a:pt x="0" y="0"/>
                </a:moveTo>
                <a:lnTo>
                  <a:pt x="392132" y="0"/>
                </a:lnTo>
                <a:lnTo>
                  <a:pt x="392132" y="703376"/>
                </a:lnTo>
                <a:lnTo>
                  <a:pt x="0" y="703376"/>
                </a:lnTo>
                <a:lnTo>
                  <a:pt x="0" y="0"/>
                </a:lnTo>
                <a:close/>
              </a:path>
            </a:pathLst>
          </a:custGeom>
          <a:blipFill>
            <a:blip r:embed="rId19"/>
            <a:stretch>
              <a:fillRect l="0" t="0" r="0" b="0"/>
            </a:stretch>
          </a:blipFill>
        </p:spPr>
      </p:sp>
      <p:sp>
        <p:nvSpPr>
          <p:cNvPr name="Freeform 23" id="23"/>
          <p:cNvSpPr/>
          <p:nvPr/>
        </p:nvSpPr>
        <p:spPr>
          <a:xfrm flipH="false" flipV="false" rot="-2700000">
            <a:off x="573012" y="3782259"/>
            <a:ext cx="594433" cy="1206971"/>
          </a:xfrm>
          <a:custGeom>
            <a:avLst/>
            <a:gdLst/>
            <a:ahLst/>
            <a:cxnLst/>
            <a:rect r="r" b="b" t="t" l="l"/>
            <a:pathLst>
              <a:path h="1206971" w="594433">
                <a:moveTo>
                  <a:pt x="0" y="0"/>
                </a:moveTo>
                <a:lnTo>
                  <a:pt x="594433" y="0"/>
                </a:lnTo>
                <a:lnTo>
                  <a:pt x="594433" y="1206972"/>
                </a:lnTo>
                <a:lnTo>
                  <a:pt x="0" y="1206972"/>
                </a:lnTo>
                <a:lnTo>
                  <a:pt x="0" y="0"/>
                </a:lnTo>
                <a:close/>
              </a:path>
            </a:pathLst>
          </a:custGeom>
          <a:blipFill>
            <a:blip r:embed="rId7"/>
            <a:stretch>
              <a:fillRect l="0" t="0" r="0" b="0"/>
            </a:stretch>
          </a:blipFill>
        </p:spPr>
      </p:sp>
      <p:sp>
        <p:nvSpPr>
          <p:cNvPr name="Freeform 24" id="24"/>
          <p:cNvSpPr/>
          <p:nvPr/>
        </p:nvSpPr>
        <p:spPr>
          <a:xfrm flipH="false" flipV="false" rot="767261">
            <a:off x="165846" y="5359247"/>
            <a:ext cx="362039" cy="352535"/>
          </a:xfrm>
          <a:custGeom>
            <a:avLst/>
            <a:gdLst/>
            <a:ahLst/>
            <a:cxnLst/>
            <a:rect r="r" b="b" t="t" l="l"/>
            <a:pathLst>
              <a:path h="352535" w="362039">
                <a:moveTo>
                  <a:pt x="0" y="0"/>
                </a:moveTo>
                <a:lnTo>
                  <a:pt x="362038" y="0"/>
                </a:lnTo>
                <a:lnTo>
                  <a:pt x="362038" y="352535"/>
                </a:lnTo>
                <a:lnTo>
                  <a:pt x="0" y="352535"/>
                </a:lnTo>
                <a:lnTo>
                  <a:pt x="0" y="0"/>
                </a:lnTo>
                <a:close/>
              </a:path>
            </a:pathLst>
          </a:custGeom>
          <a:blipFill>
            <a:blip r:embed="rId16"/>
            <a:stretch>
              <a:fillRect l="0" t="0" r="0" b="0"/>
            </a:stretch>
          </a:blipFill>
        </p:spPr>
      </p:sp>
      <p:sp>
        <p:nvSpPr>
          <p:cNvPr name="Freeform 25" id="25"/>
          <p:cNvSpPr/>
          <p:nvPr/>
        </p:nvSpPr>
        <p:spPr>
          <a:xfrm flipH="false" flipV="false" rot="3976601">
            <a:off x="2842412" y="469581"/>
            <a:ext cx="694805" cy="455966"/>
          </a:xfrm>
          <a:custGeom>
            <a:avLst/>
            <a:gdLst/>
            <a:ahLst/>
            <a:cxnLst/>
            <a:rect r="r" b="b" t="t" l="l"/>
            <a:pathLst>
              <a:path h="455966" w="694805">
                <a:moveTo>
                  <a:pt x="0" y="0"/>
                </a:moveTo>
                <a:lnTo>
                  <a:pt x="694805" y="0"/>
                </a:lnTo>
                <a:lnTo>
                  <a:pt x="694805" y="455965"/>
                </a:lnTo>
                <a:lnTo>
                  <a:pt x="0" y="455965"/>
                </a:lnTo>
                <a:lnTo>
                  <a:pt x="0" y="0"/>
                </a:lnTo>
                <a:close/>
              </a:path>
            </a:pathLst>
          </a:custGeom>
          <a:blipFill>
            <a:blip r:embed="rId15"/>
            <a:stretch>
              <a:fillRect l="0" t="0" r="0" b="0"/>
            </a:stretch>
          </a:blipFill>
        </p:spPr>
      </p:sp>
      <p:sp>
        <p:nvSpPr>
          <p:cNvPr name="Freeform 26" id="26"/>
          <p:cNvSpPr/>
          <p:nvPr/>
        </p:nvSpPr>
        <p:spPr>
          <a:xfrm flipH="false" flipV="false" rot="4739129">
            <a:off x="1529398" y="409345"/>
            <a:ext cx="311149" cy="301814"/>
          </a:xfrm>
          <a:custGeom>
            <a:avLst/>
            <a:gdLst/>
            <a:ahLst/>
            <a:cxnLst/>
            <a:rect r="r" b="b" t="t" l="l"/>
            <a:pathLst>
              <a:path h="301814" w="311149">
                <a:moveTo>
                  <a:pt x="0" y="0"/>
                </a:moveTo>
                <a:lnTo>
                  <a:pt x="311149" y="0"/>
                </a:lnTo>
                <a:lnTo>
                  <a:pt x="311149" y="301814"/>
                </a:lnTo>
                <a:lnTo>
                  <a:pt x="0" y="301814"/>
                </a:lnTo>
                <a:lnTo>
                  <a:pt x="0" y="0"/>
                </a:lnTo>
                <a:close/>
              </a:path>
            </a:pathLst>
          </a:custGeom>
          <a:blipFill>
            <a:blip r:embed="rId18"/>
            <a:stretch>
              <a:fillRect l="0" t="0" r="0" b="0"/>
            </a:stretch>
          </a:blipFill>
        </p:spPr>
      </p:sp>
      <p:sp>
        <p:nvSpPr>
          <p:cNvPr name="Freeform 27" id="27"/>
          <p:cNvSpPr/>
          <p:nvPr/>
        </p:nvSpPr>
        <p:spPr>
          <a:xfrm flipH="false" flipV="false" rot="-2519798">
            <a:off x="406835" y="444049"/>
            <a:ext cx="311149" cy="301814"/>
          </a:xfrm>
          <a:custGeom>
            <a:avLst/>
            <a:gdLst/>
            <a:ahLst/>
            <a:cxnLst/>
            <a:rect r="r" b="b" t="t" l="l"/>
            <a:pathLst>
              <a:path h="301814" w="311149">
                <a:moveTo>
                  <a:pt x="0" y="0"/>
                </a:moveTo>
                <a:lnTo>
                  <a:pt x="311149" y="0"/>
                </a:lnTo>
                <a:lnTo>
                  <a:pt x="311149" y="301815"/>
                </a:lnTo>
                <a:lnTo>
                  <a:pt x="0" y="301815"/>
                </a:lnTo>
                <a:lnTo>
                  <a:pt x="0" y="0"/>
                </a:lnTo>
                <a:close/>
              </a:path>
            </a:pathLst>
          </a:custGeom>
          <a:blipFill>
            <a:blip r:embed="rId18"/>
            <a:stretch>
              <a:fillRect l="0" t="0" r="0" b="0"/>
            </a:stretch>
          </a:blipFill>
        </p:spPr>
      </p:sp>
      <p:sp>
        <p:nvSpPr>
          <p:cNvPr name="Freeform 28" id="28"/>
          <p:cNvSpPr/>
          <p:nvPr/>
        </p:nvSpPr>
        <p:spPr>
          <a:xfrm flipH="false" flipV="false" rot="-3510446">
            <a:off x="1004614" y="274859"/>
            <a:ext cx="362039" cy="352535"/>
          </a:xfrm>
          <a:custGeom>
            <a:avLst/>
            <a:gdLst/>
            <a:ahLst/>
            <a:cxnLst/>
            <a:rect r="r" b="b" t="t" l="l"/>
            <a:pathLst>
              <a:path h="352535" w="362039">
                <a:moveTo>
                  <a:pt x="0" y="0"/>
                </a:moveTo>
                <a:lnTo>
                  <a:pt x="362038" y="0"/>
                </a:lnTo>
                <a:lnTo>
                  <a:pt x="362038" y="352536"/>
                </a:lnTo>
                <a:lnTo>
                  <a:pt x="0" y="352536"/>
                </a:lnTo>
                <a:lnTo>
                  <a:pt x="0" y="0"/>
                </a:lnTo>
                <a:close/>
              </a:path>
            </a:pathLst>
          </a:custGeom>
          <a:blipFill>
            <a:blip r:embed="rId16"/>
            <a:stretch>
              <a:fillRect l="0" t="0" r="0" b="0"/>
            </a:stretch>
          </a:blipFill>
        </p:spPr>
      </p:sp>
      <p:sp>
        <p:nvSpPr>
          <p:cNvPr name="TextBox 29" id="29"/>
          <p:cNvSpPr txBox="true"/>
          <p:nvPr/>
        </p:nvSpPr>
        <p:spPr>
          <a:xfrm rot="0">
            <a:off x="3280899" y="4672673"/>
            <a:ext cx="11726202" cy="962660"/>
          </a:xfrm>
          <a:prstGeom prst="rect">
            <a:avLst/>
          </a:prstGeom>
        </p:spPr>
        <p:txBody>
          <a:bodyPr anchor="t" rtlCol="false" tIns="0" lIns="0" bIns="0" rIns="0">
            <a:spAutoFit/>
          </a:bodyPr>
          <a:lstStyle/>
          <a:p>
            <a:pPr algn="ctr">
              <a:lnSpc>
                <a:spcPts val="7840"/>
              </a:lnSpc>
            </a:pPr>
            <a:r>
              <a:rPr lang="en-US" sz="5600" spc="168">
                <a:solidFill>
                  <a:srgbClr val="00806C"/>
                </a:solidFill>
                <a:latin typeface="Blueberry"/>
              </a:rPr>
              <a:t>THANK YOU FOR LISTENING</a:t>
            </a:r>
          </a:p>
        </p:txBody>
      </p:sp>
      <p:sp>
        <p:nvSpPr>
          <p:cNvPr name="TextBox 30" id="30"/>
          <p:cNvSpPr txBox="true"/>
          <p:nvPr/>
        </p:nvSpPr>
        <p:spPr>
          <a:xfrm rot="0">
            <a:off x="3280899" y="2425450"/>
            <a:ext cx="11726202" cy="962660"/>
          </a:xfrm>
          <a:prstGeom prst="rect">
            <a:avLst/>
          </a:prstGeom>
        </p:spPr>
        <p:txBody>
          <a:bodyPr anchor="t" rtlCol="false" tIns="0" lIns="0" bIns="0" rIns="0">
            <a:spAutoFit/>
          </a:bodyPr>
          <a:lstStyle/>
          <a:p>
            <a:pPr algn="ctr">
              <a:lnSpc>
                <a:spcPts val="7840"/>
              </a:lnSpc>
            </a:pPr>
            <a:r>
              <a:rPr lang="en-US" sz="5600" spc="168">
                <a:solidFill>
                  <a:srgbClr val="00806C"/>
                </a:solidFill>
                <a:latin typeface="Blueberry"/>
              </a:rPr>
              <a:t>THE END</a:t>
            </a:r>
          </a:p>
        </p:txBody>
      </p:sp>
      <p:sp>
        <p:nvSpPr>
          <p:cNvPr name="Freeform 31" id="31"/>
          <p:cNvSpPr/>
          <p:nvPr/>
        </p:nvSpPr>
        <p:spPr>
          <a:xfrm flipH="false" flipV="false" rot="1054898">
            <a:off x="-942250" y="6733824"/>
            <a:ext cx="5235368" cy="4673756"/>
          </a:xfrm>
          <a:custGeom>
            <a:avLst/>
            <a:gdLst/>
            <a:ahLst/>
            <a:cxnLst/>
            <a:rect r="r" b="b" t="t" l="l"/>
            <a:pathLst>
              <a:path h="4673756" w="5235368">
                <a:moveTo>
                  <a:pt x="0" y="0"/>
                </a:moveTo>
                <a:lnTo>
                  <a:pt x="5235368" y="0"/>
                </a:lnTo>
                <a:lnTo>
                  <a:pt x="5235368" y="4673757"/>
                </a:lnTo>
                <a:lnTo>
                  <a:pt x="0" y="4673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true" flipV="false" rot="-1085388">
            <a:off x="2244321" y="9462226"/>
            <a:ext cx="4380716" cy="2874845"/>
          </a:xfrm>
          <a:custGeom>
            <a:avLst/>
            <a:gdLst/>
            <a:ahLst/>
            <a:cxnLst/>
            <a:rect r="r" b="b" t="t" l="l"/>
            <a:pathLst>
              <a:path h="2874845" w="4380716">
                <a:moveTo>
                  <a:pt x="4380716" y="0"/>
                </a:moveTo>
                <a:lnTo>
                  <a:pt x="0" y="0"/>
                </a:lnTo>
                <a:lnTo>
                  <a:pt x="0" y="2874845"/>
                </a:lnTo>
                <a:lnTo>
                  <a:pt x="4380716" y="2874845"/>
                </a:lnTo>
                <a:lnTo>
                  <a:pt x="43807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3669886">
            <a:off x="1424512" y="8364519"/>
            <a:ext cx="1563300" cy="2797852"/>
          </a:xfrm>
          <a:custGeom>
            <a:avLst/>
            <a:gdLst/>
            <a:ahLst/>
            <a:cxnLst/>
            <a:rect r="r" b="b" t="t" l="l"/>
            <a:pathLst>
              <a:path h="2797852" w="1563300">
                <a:moveTo>
                  <a:pt x="0" y="0"/>
                </a:moveTo>
                <a:lnTo>
                  <a:pt x="1563299" y="0"/>
                </a:lnTo>
                <a:lnTo>
                  <a:pt x="1563299" y="2797852"/>
                </a:lnTo>
                <a:lnTo>
                  <a:pt x="0" y="2797852"/>
                </a:lnTo>
                <a:lnTo>
                  <a:pt x="0" y="0"/>
                </a:lnTo>
                <a:close/>
              </a:path>
            </a:pathLst>
          </a:custGeom>
          <a:blipFill>
            <a:blip r:embed="rId9"/>
            <a:stretch>
              <a:fillRect l="0" t="0" r="0" b="0"/>
            </a:stretch>
          </a:blipFill>
        </p:spPr>
      </p:sp>
      <p:sp>
        <p:nvSpPr>
          <p:cNvPr name="Freeform 34" id="34"/>
          <p:cNvSpPr/>
          <p:nvPr/>
        </p:nvSpPr>
        <p:spPr>
          <a:xfrm flipH="false" flipV="false" rot="-4357688">
            <a:off x="748345" y="7617692"/>
            <a:ext cx="879673" cy="1184745"/>
          </a:xfrm>
          <a:custGeom>
            <a:avLst/>
            <a:gdLst/>
            <a:ahLst/>
            <a:cxnLst/>
            <a:rect r="r" b="b" t="t" l="l"/>
            <a:pathLst>
              <a:path h="1184745" w="879673">
                <a:moveTo>
                  <a:pt x="0" y="0"/>
                </a:moveTo>
                <a:lnTo>
                  <a:pt x="879673" y="0"/>
                </a:lnTo>
                <a:lnTo>
                  <a:pt x="879673" y="1184746"/>
                </a:lnTo>
                <a:lnTo>
                  <a:pt x="0" y="1184746"/>
                </a:lnTo>
                <a:lnTo>
                  <a:pt x="0" y="0"/>
                </a:lnTo>
                <a:close/>
              </a:path>
            </a:pathLst>
          </a:custGeom>
          <a:blipFill>
            <a:blip r:embed="rId10"/>
            <a:stretch>
              <a:fillRect l="0" t="0" r="0" b="0"/>
            </a:stretch>
          </a:blipFill>
        </p:spPr>
      </p:sp>
      <p:sp>
        <p:nvSpPr>
          <p:cNvPr name="Freeform 35" id="35"/>
          <p:cNvSpPr/>
          <p:nvPr/>
        </p:nvSpPr>
        <p:spPr>
          <a:xfrm flipH="true" flipV="false" rot="-476884">
            <a:off x="4968289" y="8630745"/>
            <a:ext cx="824448" cy="1116004"/>
          </a:xfrm>
          <a:custGeom>
            <a:avLst/>
            <a:gdLst/>
            <a:ahLst/>
            <a:cxnLst/>
            <a:rect r="r" b="b" t="t" l="l"/>
            <a:pathLst>
              <a:path h="1116004" w="824448">
                <a:moveTo>
                  <a:pt x="824448" y="0"/>
                </a:moveTo>
                <a:lnTo>
                  <a:pt x="0" y="0"/>
                </a:lnTo>
                <a:lnTo>
                  <a:pt x="0" y="1116004"/>
                </a:lnTo>
                <a:lnTo>
                  <a:pt x="824448" y="1116004"/>
                </a:lnTo>
                <a:lnTo>
                  <a:pt x="824448" y="0"/>
                </a:lnTo>
                <a:close/>
              </a:path>
            </a:pathLst>
          </a:custGeom>
          <a:blipFill>
            <a:blip r:embed="rId11"/>
            <a:stretch>
              <a:fillRect l="0" t="0" r="0" b="0"/>
            </a:stretch>
          </a:blipFill>
        </p:spPr>
      </p:sp>
      <p:sp>
        <p:nvSpPr>
          <p:cNvPr name="Freeform 36" id="36"/>
          <p:cNvSpPr/>
          <p:nvPr/>
        </p:nvSpPr>
        <p:spPr>
          <a:xfrm flipH="false" flipV="false" rot="-3236197">
            <a:off x="5888391" y="9188297"/>
            <a:ext cx="1193563" cy="1150296"/>
          </a:xfrm>
          <a:custGeom>
            <a:avLst/>
            <a:gdLst/>
            <a:ahLst/>
            <a:cxnLst/>
            <a:rect r="r" b="b" t="t" l="l"/>
            <a:pathLst>
              <a:path h="1150296" w="1193563">
                <a:moveTo>
                  <a:pt x="0" y="0"/>
                </a:moveTo>
                <a:lnTo>
                  <a:pt x="1193562" y="0"/>
                </a:lnTo>
                <a:lnTo>
                  <a:pt x="1193562" y="1150296"/>
                </a:lnTo>
                <a:lnTo>
                  <a:pt x="0" y="1150296"/>
                </a:lnTo>
                <a:lnTo>
                  <a:pt x="0" y="0"/>
                </a:lnTo>
                <a:close/>
              </a:path>
            </a:pathLst>
          </a:custGeom>
          <a:blipFill>
            <a:blip r:embed="rId12"/>
            <a:stretch>
              <a:fillRect l="0" t="0" r="0" b="0"/>
            </a:stretch>
          </a:blipFill>
        </p:spPr>
      </p:sp>
      <p:sp>
        <p:nvSpPr>
          <p:cNvPr name="Freeform 37" id="37"/>
          <p:cNvSpPr/>
          <p:nvPr/>
        </p:nvSpPr>
        <p:spPr>
          <a:xfrm flipH="false" flipV="false" rot="-5645690">
            <a:off x="2915329" y="9328922"/>
            <a:ext cx="965140" cy="1051924"/>
          </a:xfrm>
          <a:custGeom>
            <a:avLst/>
            <a:gdLst/>
            <a:ahLst/>
            <a:cxnLst/>
            <a:rect r="r" b="b" t="t" l="l"/>
            <a:pathLst>
              <a:path h="1051924" w="965140">
                <a:moveTo>
                  <a:pt x="0" y="0"/>
                </a:moveTo>
                <a:lnTo>
                  <a:pt x="965140" y="0"/>
                </a:lnTo>
                <a:lnTo>
                  <a:pt x="965140" y="1051924"/>
                </a:lnTo>
                <a:lnTo>
                  <a:pt x="0" y="1051924"/>
                </a:lnTo>
                <a:lnTo>
                  <a:pt x="0" y="0"/>
                </a:lnTo>
                <a:close/>
              </a:path>
            </a:pathLst>
          </a:custGeom>
          <a:blipFill>
            <a:blip r:embed="rId13"/>
            <a:stretch>
              <a:fillRect l="0" t="0" r="0" b="0"/>
            </a:stretch>
          </a:blipFill>
        </p:spPr>
      </p:sp>
      <p:sp>
        <p:nvSpPr>
          <p:cNvPr name="Freeform 38" id="38"/>
          <p:cNvSpPr/>
          <p:nvPr/>
        </p:nvSpPr>
        <p:spPr>
          <a:xfrm flipH="false" flipV="false" rot="-6747831">
            <a:off x="4880686" y="9620796"/>
            <a:ext cx="392132" cy="703376"/>
          </a:xfrm>
          <a:custGeom>
            <a:avLst/>
            <a:gdLst/>
            <a:ahLst/>
            <a:cxnLst/>
            <a:rect r="r" b="b" t="t" l="l"/>
            <a:pathLst>
              <a:path h="703376" w="392132">
                <a:moveTo>
                  <a:pt x="0" y="0"/>
                </a:moveTo>
                <a:lnTo>
                  <a:pt x="392133" y="0"/>
                </a:lnTo>
                <a:lnTo>
                  <a:pt x="392133" y="703377"/>
                </a:lnTo>
                <a:lnTo>
                  <a:pt x="0" y="703377"/>
                </a:lnTo>
                <a:lnTo>
                  <a:pt x="0" y="0"/>
                </a:lnTo>
                <a:close/>
              </a:path>
            </a:pathLst>
          </a:custGeom>
          <a:blipFill>
            <a:blip r:embed="rId19"/>
            <a:stretch>
              <a:fillRect l="0" t="0" r="0" b="0"/>
            </a:stretch>
          </a:blipFill>
        </p:spPr>
      </p:sp>
      <p:sp>
        <p:nvSpPr>
          <p:cNvPr name="Freeform 39" id="39"/>
          <p:cNvSpPr/>
          <p:nvPr/>
        </p:nvSpPr>
        <p:spPr>
          <a:xfrm flipH="false" flipV="false" rot="-8100000">
            <a:off x="4248010" y="9027488"/>
            <a:ext cx="594433" cy="1206971"/>
          </a:xfrm>
          <a:custGeom>
            <a:avLst/>
            <a:gdLst/>
            <a:ahLst/>
            <a:cxnLst/>
            <a:rect r="r" b="b" t="t" l="l"/>
            <a:pathLst>
              <a:path h="1206971" w="594433">
                <a:moveTo>
                  <a:pt x="0" y="0"/>
                </a:moveTo>
                <a:lnTo>
                  <a:pt x="594433" y="0"/>
                </a:lnTo>
                <a:lnTo>
                  <a:pt x="594433" y="1206972"/>
                </a:lnTo>
                <a:lnTo>
                  <a:pt x="0" y="1206972"/>
                </a:lnTo>
                <a:lnTo>
                  <a:pt x="0" y="0"/>
                </a:lnTo>
                <a:close/>
              </a:path>
            </a:pathLst>
          </a:custGeom>
          <a:blipFill>
            <a:blip r:embed="rId7"/>
            <a:stretch>
              <a:fillRect l="0" t="0" r="0" b="0"/>
            </a:stretch>
          </a:blipFill>
        </p:spPr>
      </p:sp>
      <p:sp>
        <p:nvSpPr>
          <p:cNvPr name="Freeform 40" id="40"/>
          <p:cNvSpPr/>
          <p:nvPr/>
        </p:nvSpPr>
        <p:spPr>
          <a:xfrm flipH="false" flipV="false" rot="-4632738">
            <a:off x="5513977" y="9978070"/>
            <a:ext cx="362039" cy="352535"/>
          </a:xfrm>
          <a:custGeom>
            <a:avLst/>
            <a:gdLst/>
            <a:ahLst/>
            <a:cxnLst/>
            <a:rect r="r" b="b" t="t" l="l"/>
            <a:pathLst>
              <a:path h="352535" w="362039">
                <a:moveTo>
                  <a:pt x="0" y="0"/>
                </a:moveTo>
                <a:lnTo>
                  <a:pt x="362038" y="0"/>
                </a:lnTo>
                <a:lnTo>
                  <a:pt x="362038" y="352535"/>
                </a:lnTo>
                <a:lnTo>
                  <a:pt x="0" y="352535"/>
                </a:lnTo>
                <a:lnTo>
                  <a:pt x="0" y="0"/>
                </a:lnTo>
                <a:close/>
              </a:path>
            </a:pathLst>
          </a:custGeom>
          <a:blipFill>
            <a:blip r:embed="rId16"/>
            <a:stretch>
              <a:fillRect l="0" t="0" r="0" b="0"/>
            </a:stretch>
          </a:blipFill>
        </p:spPr>
      </p:sp>
      <p:sp>
        <p:nvSpPr>
          <p:cNvPr name="Freeform 41" id="41"/>
          <p:cNvSpPr/>
          <p:nvPr/>
        </p:nvSpPr>
        <p:spPr>
          <a:xfrm flipH="false" flipV="false" rot="-660870">
            <a:off x="564160" y="8665323"/>
            <a:ext cx="311149" cy="301814"/>
          </a:xfrm>
          <a:custGeom>
            <a:avLst/>
            <a:gdLst/>
            <a:ahLst/>
            <a:cxnLst/>
            <a:rect r="r" b="b" t="t" l="l"/>
            <a:pathLst>
              <a:path h="301814" w="311149">
                <a:moveTo>
                  <a:pt x="0" y="0"/>
                </a:moveTo>
                <a:lnTo>
                  <a:pt x="311148" y="0"/>
                </a:lnTo>
                <a:lnTo>
                  <a:pt x="311148" y="301814"/>
                </a:lnTo>
                <a:lnTo>
                  <a:pt x="0" y="301814"/>
                </a:lnTo>
                <a:lnTo>
                  <a:pt x="0" y="0"/>
                </a:lnTo>
                <a:close/>
              </a:path>
            </a:pathLst>
          </a:custGeom>
          <a:blipFill>
            <a:blip r:embed="rId18"/>
            <a:stretch>
              <a:fillRect l="0" t="0" r="0" b="0"/>
            </a:stretch>
          </a:blipFill>
        </p:spPr>
      </p:sp>
      <p:sp>
        <p:nvSpPr>
          <p:cNvPr name="Freeform 42" id="42"/>
          <p:cNvSpPr/>
          <p:nvPr/>
        </p:nvSpPr>
        <p:spPr>
          <a:xfrm flipH="false" flipV="false" rot="-7919798">
            <a:off x="598864" y="9787886"/>
            <a:ext cx="311149" cy="301814"/>
          </a:xfrm>
          <a:custGeom>
            <a:avLst/>
            <a:gdLst/>
            <a:ahLst/>
            <a:cxnLst/>
            <a:rect r="r" b="b" t="t" l="l"/>
            <a:pathLst>
              <a:path h="301814" w="311149">
                <a:moveTo>
                  <a:pt x="0" y="0"/>
                </a:moveTo>
                <a:lnTo>
                  <a:pt x="311148" y="0"/>
                </a:lnTo>
                <a:lnTo>
                  <a:pt x="311148" y="301814"/>
                </a:lnTo>
                <a:lnTo>
                  <a:pt x="0" y="301814"/>
                </a:lnTo>
                <a:lnTo>
                  <a:pt x="0" y="0"/>
                </a:lnTo>
                <a:close/>
              </a:path>
            </a:pathLst>
          </a:custGeom>
          <a:blipFill>
            <a:blip r:embed="rId18"/>
            <a:stretch>
              <a:fillRect l="0" t="0" r="0" b="0"/>
            </a:stretch>
          </a:blipFill>
        </p:spPr>
      </p:sp>
      <p:sp>
        <p:nvSpPr>
          <p:cNvPr name="Freeform 43" id="43"/>
          <p:cNvSpPr/>
          <p:nvPr/>
        </p:nvSpPr>
        <p:spPr>
          <a:xfrm flipH="false" flipV="false" rot="-8910446">
            <a:off x="429589" y="9139302"/>
            <a:ext cx="362039" cy="352535"/>
          </a:xfrm>
          <a:custGeom>
            <a:avLst/>
            <a:gdLst/>
            <a:ahLst/>
            <a:cxnLst/>
            <a:rect r="r" b="b" t="t" l="l"/>
            <a:pathLst>
              <a:path h="352535" w="362039">
                <a:moveTo>
                  <a:pt x="0" y="0"/>
                </a:moveTo>
                <a:lnTo>
                  <a:pt x="362039" y="0"/>
                </a:lnTo>
                <a:lnTo>
                  <a:pt x="362039" y="352535"/>
                </a:lnTo>
                <a:lnTo>
                  <a:pt x="0" y="352535"/>
                </a:lnTo>
                <a:lnTo>
                  <a:pt x="0" y="0"/>
                </a:lnTo>
                <a:close/>
              </a:path>
            </a:pathLst>
          </a:custGeom>
          <a:blipFill>
            <a:blip r:embed="rId16"/>
            <a:stretch>
              <a:fillRect l="0" t="0" r="0" b="0"/>
            </a:stretch>
          </a:blipFill>
        </p:spPr>
      </p:sp>
      <p:sp>
        <p:nvSpPr>
          <p:cNvPr name="Freeform 44" id="44"/>
          <p:cNvSpPr/>
          <p:nvPr/>
        </p:nvSpPr>
        <p:spPr>
          <a:xfrm flipH="false" flipV="false" rot="-9745101">
            <a:off x="13977554" y="-879671"/>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5" id="45"/>
          <p:cNvSpPr/>
          <p:nvPr/>
        </p:nvSpPr>
        <p:spPr>
          <a:xfrm flipH="true" flipV="false" rot="9714611">
            <a:off x="11645635" y="-1809161"/>
            <a:ext cx="4380716" cy="2874845"/>
          </a:xfrm>
          <a:custGeom>
            <a:avLst/>
            <a:gdLst/>
            <a:ahLst/>
            <a:cxnLst/>
            <a:rect r="r" b="b" t="t" l="l"/>
            <a:pathLst>
              <a:path h="2874845" w="4380716">
                <a:moveTo>
                  <a:pt x="4380716" y="0"/>
                </a:moveTo>
                <a:lnTo>
                  <a:pt x="0" y="0"/>
                </a:lnTo>
                <a:lnTo>
                  <a:pt x="0" y="2874845"/>
                </a:lnTo>
                <a:lnTo>
                  <a:pt x="4380716" y="2874845"/>
                </a:lnTo>
                <a:lnTo>
                  <a:pt x="43807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6" id="46"/>
          <p:cNvSpPr/>
          <p:nvPr/>
        </p:nvSpPr>
        <p:spPr>
          <a:xfrm flipH="false" flipV="false" rot="7130113">
            <a:off x="15282861" y="-634461"/>
            <a:ext cx="1563300" cy="2797852"/>
          </a:xfrm>
          <a:custGeom>
            <a:avLst/>
            <a:gdLst/>
            <a:ahLst/>
            <a:cxnLst/>
            <a:rect r="r" b="b" t="t" l="l"/>
            <a:pathLst>
              <a:path h="2797852" w="1563300">
                <a:moveTo>
                  <a:pt x="0" y="0"/>
                </a:moveTo>
                <a:lnTo>
                  <a:pt x="1563299" y="0"/>
                </a:lnTo>
                <a:lnTo>
                  <a:pt x="1563299" y="2797852"/>
                </a:lnTo>
                <a:lnTo>
                  <a:pt x="0" y="2797852"/>
                </a:lnTo>
                <a:lnTo>
                  <a:pt x="0" y="0"/>
                </a:lnTo>
                <a:close/>
              </a:path>
            </a:pathLst>
          </a:custGeom>
          <a:blipFill>
            <a:blip r:embed="rId9"/>
            <a:stretch>
              <a:fillRect l="0" t="0" r="0" b="0"/>
            </a:stretch>
          </a:blipFill>
        </p:spPr>
      </p:sp>
      <p:sp>
        <p:nvSpPr>
          <p:cNvPr name="Freeform 47" id="47"/>
          <p:cNvSpPr/>
          <p:nvPr/>
        </p:nvSpPr>
        <p:spPr>
          <a:xfrm flipH="false" flipV="false" rot="6442311">
            <a:off x="16642654" y="1725472"/>
            <a:ext cx="879673" cy="1184745"/>
          </a:xfrm>
          <a:custGeom>
            <a:avLst/>
            <a:gdLst/>
            <a:ahLst/>
            <a:cxnLst/>
            <a:rect r="r" b="b" t="t" l="l"/>
            <a:pathLst>
              <a:path h="1184745" w="879673">
                <a:moveTo>
                  <a:pt x="0" y="0"/>
                </a:moveTo>
                <a:lnTo>
                  <a:pt x="879673" y="0"/>
                </a:lnTo>
                <a:lnTo>
                  <a:pt x="879673" y="1184746"/>
                </a:lnTo>
                <a:lnTo>
                  <a:pt x="0" y="1184746"/>
                </a:lnTo>
                <a:lnTo>
                  <a:pt x="0" y="0"/>
                </a:lnTo>
                <a:close/>
              </a:path>
            </a:pathLst>
          </a:custGeom>
          <a:blipFill>
            <a:blip r:embed="rId10"/>
            <a:stretch>
              <a:fillRect l="0" t="0" r="0" b="0"/>
            </a:stretch>
          </a:blipFill>
        </p:spPr>
      </p:sp>
      <p:sp>
        <p:nvSpPr>
          <p:cNvPr name="Freeform 48" id="48"/>
          <p:cNvSpPr/>
          <p:nvPr/>
        </p:nvSpPr>
        <p:spPr>
          <a:xfrm flipH="true" flipV="false" rot="10323115">
            <a:off x="12477936" y="781161"/>
            <a:ext cx="824448" cy="1116004"/>
          </a:xfrm>
          <a:custGeom>
            <a:avLst/>
            <a:gdLst/>
            <a:ahLst/>
            <a:cxnLst/>
            <a:rect r="r" b="b" t="t" l="l"/>
            <a:pathLst>
              <a:path h="1116004" w="824448">
                <a:moveTo>
                  <a:pt x="824448" y="0"/>
                </a:moveTo>
                <a:lnTo>
                  <a:pt x="0" y="0"/>
                </a:lnTo>
                <a:lnTo>
                  <a:pt x="0" y="1116004"/>
                </a:lnTo>
                <a:lnTo>
                  <a:pt x="824448" y="1116004"/>
                </a:lnTo>
                <a:lnTo>
                  <a:pt x="824448" y="0"/>
                </a:lnTo>
                <a:close/>
              </a:path>
            </a:pathLst>
          </a:custGeom>
          <a:blipFill>
            <a:blip r:embed="rId11"/>
            <a:stretch>
              <a:fillRect l="0" t="0" r="0" b="0"/>
            </a:stretch>
          </a:blipFill>
        </p:spPr>
      </p:sp>
      <p:sp>
        <p:nvSpPr>
          <p:cNvPr name="Freeform 49" id="49"/>
          <p:cNvSpPr/>
          <p:nvPr/>
        </p:nvSpPr>
        <p:spPr>
          <a:xfrm flipH="false" flipV="false" rot="7563802">
            <a:off x="11188719" y="189317"/>
            <a:ext cx="1193563" cy="1150296"/>
          </a:xfrm>
          <a:custGeom>
            <a:avLst/>
            <a:gdLst/>
            <a:ahLst/>
            <a:cxnLst/>
            <a:rect r="r" b="b" t="t" l="l"/>
            <a:pathLst>
              <a:path h="1150296" w="1193563">
                <a:moveTo>
                  <a:pt x="0" y="0"/>
                </a:moveTo>
                <a:lnTo>
                  <a:pt x="1193562" y="0"/>
                </a:lnTo>
                <a:lnTo>
                  <a:pt x="1193562" y="1150296"/>
                </a:lnTo>
                <a:lnTo>
                  <a:pt x="0" y="1150296"/>
                </a:lnTo>
                <a:lnTo>
                  <a:pt x="0" y="0"/>
                </a:lnTo>
                <a:close/>
              </a:path>
            </a:pathLst>
          </a:custGeom>
          <a:blipFill>
            <a:blip r:embed="rId12"/>
            <a:stretch>
              <a:fillRect l="0" t="0" r="0" b="0"/>
            </a:stretch>
          </a:blipFill>
        </p:spPr>
      </p:sp>
      <p:sp>
        <p:nvSpPr>
          <p:cNvPr name="Freeform 50" id="50"/>
          <p:cNvSpPr/>
          <p:nvPr/>
        </p:nvSpPr>
        <p:spPr>
          <a:xfrm flipH="false" flipV="false" rot="5154309">
            <a:off x="14390204" y="147063"/>
            <a:ext cx="965140" cy="1051924"/>
          </a:xfrm>
          <a:custGeom>
            <a:avLst/>
            <a:gdLst/>
            <a:ahLst/>
            <a:cxnLst/>
            <a:rect r="r" b="b" t="t" l="l"/>
            <a:pathLst>
              <a:path h="1051924" w="965140">
                <a:moveTo>
                  <a:pt x="0" y="0"/>
                </a:moveTo>
                <a:lnTo>
                  <a:pt x="965140" y="0"/>
                </a:lnTo>
                <a:lnTo>
                  <a:pt x="965140" y="1051924"/>
                </a:lnTo>
                <a:lnTo>
                  <a:pt x="0" y="1051924"/>
                </a:lnTo>
                <a:lnTo>
                  <a:pt x="0" y="0"/>
                </a:lnTo>
                <a:close/>
              </a:path>
            </a:pathLst>
          </a:custGeom>
          <a:blipFill>
            <a:blip r:embed="rId13"/>
            <a:stretch>
              <a:fillRect l="0" t="0" r="0" b="0"/>
            </a:stretch>
          </a:blipFill>
        </p:spPr>
      </p:sp>
      <p:sp>
        <p:nvSpPr>
          <p:cNvPr name="Freeform 51" id="51"/>
          <p:cNvSpPr/>
          <p:nvPr/>
        </p:nvSpPr>
        <p:spPr>
          <a:xfrm flipH="false" flipV="false" rot="4052168">
            <a:off x="12997853" y="203737"/>
            <a:ext cx="392132" cy="703376"/>
          </a:xfrm>
          <a:custGeom>
            <a:avLst/>
            <a:gdLst/>
            <a:ahLst/>
            <a:cxnLst/>
            <a:rect r="r" b="b" t="t" l="l"/>
            <a:pathLst>
              <a:path h="703376" w="392132">
                <a:moveTo>
                  <a:pt x="0" y="0"/>
                </a:moveTo>
                <a:lnTo>
                  <a:pt x="392133" y="0"/>
                </a:lnTo>
                <a:lnTo>
                  <a:pt x="392133" y="703377"/>
                </a:lnTo>
                <a:lnTo>
                  <a:pt x="0" y="703377"/>
                </a:lnTo>
                <a:lnTo>
                  <a:pt x="0" y="0"/>
                </a:lnTo>
                <a:close/>
              </a:path>
            </a:pathLst>
          </a:custGeom>
          <a:blipFill>
            <a:blip r:embed="rId19"/>
            <a:stretch>
              <a:fillRect l="0" t="0" r="0" b="0"/>
            </a:stretch>
          </a:blipFill>
        </p:spPr>
      </p:sp>
      <p:sp>
        <p:nvSpPr>
          <p:cNvPr name="Freeform 52" id="52"/>
          <p:cNvSpPr/>
          <p:nvPr/>
        </p:nvSpPr>
        <p:spPr>
          <a:xfrm flipH="false" flipV="false" rot="2700000">
            <a:off x="13428229" y="293450"/>
            <a:ext cx="594433" cy="1206971"/>
          </a:xfrm>
          <a:custGeom>
            <a:avLst/>
            <a:gdLst/>
            <a:ahLst/>
            <a:cxnLst/>
            <a:rect r="r" b="b" t="t" l="l"/>
            <a:pathLst>
              <a:path h="1206971" w="594433">
                <a:moveTo>
                  <a:pt x="0" y="0"/>
                </a:moveTo>
                <a:lnTo>
                  <a:pt x="594433" y="0"/>
                </a:lnTo>
                <a:lnTo>
                  <a:pt x="594433" y="1206972"/>
                </a:lnTo>
                <a:lnTo>
                  <a:pt x="0" y="1206972"/>
                </a:lnTo>
                <a:lnTo>
                  <a:pt x="0" y="0"/>
                </a:lnTo>
                <a:close/>
              </a:path>
            </a:pathLst>
          </a:custGeom>
          <a:blipFill>
            <a:blip r:embed="rId7"/>
            <a:stretch>
              <a:fillRect l="0" t="0" r="0" b="0"/>
            </a:stretch>
          </a:blipFill>
        </p:spPr>
      </p:sp>
      <p:sp>
        <p:nvSpPr>
          <p:cNvPr name="Freeform 53" id="53"/>
          <p:cNvSpPr/>
          <p:nvPr/>
        </p:nvSpPr>
        <p:spPr>
          <a:xfrm flipH="false" flipV="false" rot="6167261">
            <a:off x="12394657" y="197304"/>
            <a:ext cx="362039" cy="352535"/>
          </a:xfrm>
          <a:custGeom>
            <a:avLst/>
            <a:gdLst/>
            <a:ahLst/>
            <a:cxnLst/>
            <a:rect r="r" b="b" t="t" l="l"/>
            <a:pathLst>
              <a:path h="352535" w="362039">
                <a:moveTo>
                  <a:pt x="0" y="0"/>
                </a:moveTo>
                <a:lnTo>
                  <a:pt x="362039" y="0"/>
                </a:lnTo>
                <a:lnTo>
                  <a:pt x="362039" y="352536"/>
                </a:lnTo>
                <a:lnTo>
                  <a:pt x="0" y="352536"/>
                </a:lnTo>
                <a:lnTo>
                  <a:pt x="0" y="0"/>
                </a:lnTo>
                <a:close/>
              </a:path>
            </a:pathLst>
          </a:custGeom>
          <a:blipFill>
            <a:blip r:embed="rId16"/>
            <a:stretch>
              <a:fillRect l="0" t="0" r="0" b="0"/>
            </a:stretch>
          </a:blipFill>
        </p:spPr>
      </p:sp>
      <p:sp>
        <p:nvSpPr>
          <p:cNvPr name="Freeform 54" id="54"/>
          <p:cNvSpPr/>
          <p:nvPr/>
        </p:nvSpPr>
        <p:spPr>
          <a:xfrm flipH="false" flipV="false" rot="10139129">
            <a:off x="17395364" y="1560772"/>
            <a:ext cx="311149" cy="301814"/>
          </a:xfrm>
          <a:custGeom>
            <a:avLst/>
            <a:gdLst/>
            <a:ahLst/>
            <a:cxnLst/>
            <a:rect r="r" b="b" t="t" l="l"/>
            <a:pathLst>
              <a:path h="301814" w="311149">
                <a:moveTo>
                  <a:pt x="0" y="0"/>
                </a:moveTo>
                <a:lnTo>
                  <a:pt x="311149" y="0"/>
                </a:lnTo>
                <a:lnTo>
                  <a:pt x="311149" y="301814"/>
                </a:lnTo>
                <a:lnTo>
                  <a:pt x="0" y="301814"/>
                </a:lnTo>
                <a:lnTo>
                  <a:pt x="0" y="0"/>
                </a:lnTo>
                <a:close/>
              </a:path>
            </a:pathLst>
          </a:custGeom>
          <a:blipFill>
            <a:blip r:embed="rId18"/>
            <a:stretch>
              <a:fillRect l="0" t="0" r="0" b="0"/>
            </a:stretch>
          </a:blipFill>
        </p:spPr>
      </p:sp>
      <p:sp>
        <p:nvSpPr>
          <p:cNvPr name="Freeform 55" id="55"/>
          <p:cNvSpPr/>
          <p:nvPr/>
        </p:nvSpPr>
        <p:spPr>
          <a:xfrm flipH="false" flipV="false" rot="2880201">
            <a:off x="17360660" y="438209"/>
            <a:ext cx="311149" cy="301814"/>
          </a:xfrm>
          <a:custGeom>
            <a:avLst/>
            <a:gdLst/>
            <a:ahLst/>
            <a:cxnLst/>
            <a:rect r="r" b="b" t="t" l="l"/>
            <a:pathLst>
              <a:path h="301814" w="311149">
                <a:moveTo>
                  <a:pt x="0" y="0"/>
                </a:moveTo>
                <a:lnTo>
                  <a:pt x="311148" y="0"/>
                </a:lnTo>
                <a:lnTo>
                  <a:pt x="311148" y="301814"/>
                </a:lnTo>
                <a:lnTo>
                  <a:pt x="0" y="301814"/>
                </a:lnTo>
                <a:lnTo>
                  <a:pt x="0" y="0"/>
                </a:lnTo>
                <a:close/>
              </a:path>
            </a:pathLst>
          </a:custGeom>
          <a:blipFill>
            <a:blip r:embed="rId18"/>
            <a:stretch>
              <a:fillRect l="0" t="0" r="0" b="0"/>
            </a:stretch>
          </a:blipFill>
        </p:spPr>
      </p:sp>
      <p:sp>
        <p:nvSpPr>
          <p:cNvPr name="Freeform 56" id="56"/>
          <p:cNvSpPr/>
          <p:nvPr/>
        </p:nvSpPr>
        <p:spPr>
          <a:xfrm flipH="false" flipV="false" rot="1889553">
            <a:off x="17479044" y="1036073"/>
            <a:ext cx="362039" cy="352535"/>
          </a:xfrm>
          <a:custGeom>
            <a:avLst/>
            <a:gdLst/>
            <a:ahLst/>
            <a:cxnLst/>
            <a:rect r="r" b="b" t="t" l="l"/>
            <a:pathLst>
              <a:path h="352535" w="362039">
                <a:moveTo>
                  <a:pt x="0" y="0"/>
                </a:moveTo>
                <a:lnTo>
                  <a:pt x="362039" y="0"/>
                </a:lnTo>
                <a:lnTo>
                  <a:pt x="362039" y="352535"/>
                </a:lnTo>
                <a:lnTo>
                  <a:pt x="0" y="352535"/>
                </a:lnTo>
                <a:lnTo>
                  <a:pt x="0" y="0"/>
                </a:lnTo>
                <a:close/>
              </a:path>
            </a:pathLst>
          </a:custGeom>
          <a:blipFill>
            <a:blip r:embed="rId1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5" id="5"/>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Freeform 6" id="6"/>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7" id="7"/>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8" id="8"/>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0">
            <a:off x="1028700" y="1845725"/>
            <a:ext cx="5542524" cy="3419718"/>
          </a:xfrm>
          <a:custGeom>
            <a:avLst/>
            <a:gdLst/>
            <a:ahLst/>
            <a:cxnLst/>
            <a:rect r="r" b="b" t="t" l="l"/>
            <a:pathLst>
              <a:path h="3419718" w="5542524">
                <a:moveTo>
                  <a:pt x="0" y="0"/>
                </a:moveTo>
                <a:lnTo>
                  <a:pt x="5542524" y="0"/>
                </a:lnTo>
                <a:lnTo>
                  <a:pt x="5542524" y="3419718"/>
                </a:lnTo>
                <a:lnTo>
                  <a:pt x="0" y="3419718"/>
                </a:lnTo>
                <a:lnTo>
                  <a:pt x="0" y="0"/>
                </a:lnTo>
                <a:close/>
              </a:path>
            </a:pathLst>
          </a:custGeom>
          <a:blipFill>
            <a:blip r:embed="rId8"/>
            <a:stretch>
              <a:fillRect l="0" t="0" r="0" b="0"/>
            </a:stretch>
          </a:blipFill>
        </p:spPr>
      </p:sp>
      <p:sp>
        <p:nvSpPr>
          <p:cNvPr name="Freeform 10" id="10"/>
          <p:cNvSpPr/>
          <p:nvPr/>
        </p:nvSpPr>
        <p:spPr>
          <a:xfrm flipH="false" flipV="false" rot="0">
            <a:off x="6910993" y="5707013"/>
            <a:ext cx="4217868" cy="3886418"/>
          </a:xfrm>
          <a:custGeom>
            <a:avLst/>
            <a:gdLst/>
            <a:ahLst/>
            <a:cxnLst/>
            <a:rect r="r" b="b" t="t" l="l"/>
            <a:pathLst>
              <a:path h="3886418" w="4217868">
                <a:moveTo>
                  <a:pt x="0" y="0"/>
                </a:moveTo>
                <a:lnTo>
                  <a:pt x="4217868" y="0"/>
                </a:lnTo>
                <a:lnTo>
                  <a:pt x="4217868" y="3886418"/>
                </a:lnTo>
                <a:lnTo>
                  <a:pt x="0" y="3886418"/>
                </a:lnTo>
                <a:lnTo>
                  <a:pt x="0" y="0"/>
                </a:lnTo>
                <a:close/>
              </a:path>
            </a:pathLst>
          </a:custGeom>
          <a:blipFill>
            <a:blip r:embed="rId9"/>
            <a:stretch>
              <a:fillRect l="0" t="0" r="0" b="0"/>
            </a:stretch>
          </a:blipFill>
        </p:spPr>
      </p:sp>
      <p:sp>
        <p:nvSpPr>
          <p:cNvPr name="Freeform 11" id="11"/>
          <p:cNvSpPr/>
          <p:nvPr/>
        </p:nvSpPr>
        <p:spPr>
          <a:xfrm flipH="false" flipV="false" rot="0">
            <a:off x="987718" y="5707013"/>
            <a:ext cx="5658883" cy="3499385"/>
          </a:xfrm>
          <a:custGeom>
            <a:avLst/>
            <a:gdLst/>
            <a:ahLst/>
            <a:cxnLst/>
            <a:rect r="r" b="b" t="t" l="l"/>
            <a:pathLst>
              <a:path h="3499385" w="5658883">
                <a:moveTo>
                  <a:pt x="0" y="0"/>
                </a:moveTo>
                <a:lnTo>
                  <a:pt x="5658883" y="0"/>
                </a:lnTo>
                <a:lnTo>
                  <a:pt x="5658883" y="3499385"/>
                </a:lnTo>
                <a:lnTo>
                  <a:pt x="0" y="3499385"/>
                </a:lnTo>
                <a:lnTo>
                  <a:pt x="0" y="0"/>
                </a:lnTo>
                <a:close/>
              </a:path>
            </a:pathLst>
          </a:custGeom>
          <a:blipFill>
            <a:blip r:embed="rId10"/>
            <a:stretch>
              <a:fillRect l="0" t="0" r="0" b="0"/>
            </a:stretch>
          </a:blipFill>
        </p:spPr>
      </p:sp>
      <p:sp>
        <p:nvSpPr>
          <p:cNvPr name="Freeform 12" id="12"/>
          <p:cNvSpPr/>
          <p:nvPr/>
        </p:nvSpPr>
        <p:spPr>
          <a:xfrm flipH="false" flipV="false" rot="0">
            <a:off x="6571224" y="1845725"/>
            <a:ext cx="5484453" cy="3419718"/>
          </a:xfrm>
          <a:custGeom>
            <a:avLst/>
            <a:gdLst/>
            <a:ahLst/>
            <a:cxnLst/>
            <a:rect r="r" b="b" t="t" l="l"/>
            <a:pathLst>
              <a:path h="3419718" w="5484453">
                <a:moveTo>
                  <a:pt x="0" y="0"/>
                </a:moveTo>
                <a:lnTo>
                  <a:pt x="5484453" y="0"/>
                </a:lnTo>
                <a:lnTo>
                  <a:pt x="5484453" y="3419718"/>
                </a:lnTo>
                <a:lnTo>
                  <a:pt x="0" y="3419718"/>
                </a:lnTo>
                <a:lnTo>
                  <a:pt x="0" y="0"/>
                </a:lnTo>
                <a:close/>
              </a:path>
            </a:pathLst>
          </a:custGeom>
          <a:blipFill>
            <a:blip r:embed="rId11"/>
            <a:stretch>
              <a:fillRect l="0" t="0" r="0" b="0"/>
            </a:stretch>
          </a:blipFill>
        </p:spPr>
      </p:sp>
      <p:sp>
        <p:nvSpPr>
          <p:cNvPr name="Freeform 13" id="13"/>
          <p:cNvSpPr/>
          <p:nvPr/>
        </p:nvSpPr>
        <p:spPr>
          <a:xfrm flipH="false" flipV="false" rot="0">
            <a:off x="12098825" y="1845725"/>
            <a:ext cx="5462163" cy="3405819"/>
          </a:xfrm>
          <a:custGeom>
            <a:avLst/>
            <a:gdLst/>
            <a:ahLst/>
            <a:cxnLst/>
            <a:rect r="r" b="b" t="t" l="l"/>
            <a:pathLst>
              <a:path h="3405819" w="5462163">
                <a:moveTo>
                  <a:pt x="0" y="0"/>
                </a:moveTo>
                <a:lnTo>
                  <a:pt x="5462163" y="0"/>
                </a:lnTo>
                <a:lnTo>
                  <a:pt x="5462163" y="3405819"/>
                </a:lnTo>
                <a:lnTo>
                  <a:pt x="0" y="3405819"/>
                </a:lnTo>
                <a:lnTo>
                  <a:pt x="0" y="0"/>
                </a:lnTo>
                <a:close/>
              </a:path>
            </a:pathLst>
          </a:custGeom>
          <a:blipFill>
            <a:blip r:embed="rId12"/>
            <a:stretch>
              <a:fillRect l="0" t="0" r="0" b="0"/>
            </a:stretch>
          </a:blipFill>
        </p:spPr>
      </p:sp>
      <p:sp>
        <p:nvSpPr>
          <p:cNvPr name="TextBox 14" id="14"/>
          <p:cNvSpPr txBox="true"/>
          <p:nvPr/>
        </p:nvSpPr>
        <p:spPr>
          <a:xfrm rot="0">
            <a:off x="1028700" y="876300"/>
            <a:ext cx="11235803"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Data Exploration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Freeform 5" id="5"/>
          <p:cNvSpPr/>
          <p:nvPr/>
        </p:nvSpPr>
        <p:spPr>
          <a:xfrm flipH="false" flipV="false" rot="0">
            <a:off x="729262" y="2268219"/>
            <a:ext cx="6222030" cy="3300069"/>
          </a:xfrm>
          <a:custGeom>
            <a:avLst/>
            <a:gdLst/>
            <a:ahLst/>
            <a:cxnLst/>
            <a:rect r="r" b="b" t="t" l="l"/>
            <a:pathLst>
              <a:path h="3300069" w="6222030">
                <a:moveTo>
                  <a:pt x="0" y="0"/>
                </a:moveTo>
                <a:lnTo>
                  <a:pt x="6222031" y="0"/>
                </a:lnTo>
                <a:lnTo>
                  <a:pt x="6222031" y="3300069"/>
                </a:lnTo>
                <a:lnTo>
                  <a:pt x="0" y="3300069"/>
                </a:lnTo>
                <a:lnTo>
                  <a:pt x="0" y="0"/>
                </a:lnTo>
                <a:close/>
              </a:path>
            </a:pathLst>
          </a:custGeom>
          <a:blipFill>
            <a:blip r:embed="rId6"/>
            <a:stretch>
              <a:fillRect l="0" t="-5195" r="0" b="0"/>
            </a:stretch>
          </a:blipFill>
        </p:spPr>
      </p:sp>
      <p:sp>
        <p:nvSpPr>
          <p:cNvPr name="TextBox 6" id="6"/>
          <p:cNvSpPr txBox="true"/>
          <p:nvPr/>
        </p:nvSpPr>
        <p:spPr>
          <a:xfrm rot="0">
            <a:off x="1028700" y="876300"/>
            <a:ext cx="16230600"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PreProcessing - Normalization</a:t>
            </a:r>
          </a:p>
        </p:txBody>
      </p:sp>
      <p:sp>
        <p:nvSpPr>
          <p:cNvPr name="TextBox 7" id="7"/>
          <p:cNvSpPr txBox="true"/>
          <p:nvPr/>
        </p:nvSpPr>
        <p:spPr>
          <a:xfrm rot="0">
            <a:off x="6951293" y="2030094"/>
            <a:ext cx="10626597" cy="6679511"/>
          </a:xfrm>
          <a:prstGeom prst="rect">
            <a:avLst/>
          </a:prstGeom>
        </p:spPr>
        <p:txBody>
          <a:bodyPr anchor="t" rtlCol="false" tIns="0" lIns="0" bIns="0" rIns="0">
            <a:spAutoFit/>
          </a:bodyPr>
          <a:lstStyle/>
          <a:p>
            <a:pPr algn="l" marL="626567" indent="-313284" lvl="1">
              <a:lnSpc>
                <a:spcPts val="4062"/>
              </a:lnSpc>
              <a:buFont typeface="Arial"/>
              <a:buChar char="•"/>
            </a:pPr>
            <a:r>
              <a:rPr lang="en-US" sz="2902">
                <a:solidFill>
                  <a:srgbClr val="000000"/>
                </a:solidFill>
                <a:latin typeface="Raleway Bold"/>
              </a:rPr>
              <a:t>Stabilizing Training: </a:t>
            </a:r>
          </a:p>
          <a:p>
            <a:pPr algn="l" marL="1253134" indent="-417711" lvl="2">
              <a:lnSpc>
                <a:spcPts val="4062"/>
              </a:lnSpc>
              <a:buFont typeface="Arial"/>
              <a:buChar char="⚬"/>
            </a:pPr>
            <a:r>
              <a:rPr lang="en-US" sz="2902">
                <a:solidFill>
                  <a:srgbClr val="000000"/>
                </a:solidFill>
                <a:latin typeface="Raleway Bold"/>
              </a:rPr>
              <a:t>H</a:t>
            </a:r>
            <a:r>
              <a:rPr lang="en-US" sz="2902">
                <a:solidFill>
                  <a:srgbClr val="000000"/>
                </a:solidFill>
                <a:latin typeface="Raleway Bold"/>
              </a:rPr>
              <a:t>elps in stabilizing and accelerating the training process. </a:t>
            </a:r>
          </a:p>
          <a:p>
            <a:pPr algn="l" marL="1253134" indent="-417711" lvl="2">
              <a:lnSpc>
                <a:spcPts val="4062"/>
              </a:lnSpc>
              <a:buFont typeface="Arial"/>
              <a:buChar char="⚬"/>
            </a:pPr>
            <a:r>
              <a:rPr lang="en-US" sz="2902">
                <a:solidFill>
                  <a:srgbClr val="000000"/>
                </a:solidFill>
                <a:latin typeface="Raleway Bold"/>
              </a:rPr>
              <a:t>Mitigates the problem of vanishing or exploding gradients during backpropagation by ensuring that inputs to each layer remain within a similar range. </a:t>
            </a:r>
          </a:p>
          <a:p>
            <a:pPr algn="l" marL="626567" indent="-313284" lvl="1">
              <a:lnSpc>
                <a:spcPts val="4062"/>
              </a:lnSpc>
              <a:buFont typeface="Arial"/>
              <a:buChar char="•"/>
            </a:pPr>
            <a:r>
              <a:rPr lang="en-US" sz="2902">
                <a:solidFill>
                  <a:srgbClr val="000000"/>
                </a:solidFill>
                <a:latin typeface="Raleway Bold"/>
              </a:rPr>
              <a:t>Generalization: </a:t>
            </a:r>
          </a:p>
          <a:p>
            <a:pPr algn="l" marL="1253134" indent="-417711" lvl="2">
              <a:lnSpc>
                <a:spcPts val="4062"/>
              </a:lnSpc>
              <a:buFont typeface="Arial"/>
              <a:buChar char="⚬"/>
            </a:pPr>
            <a:r>
              <a:rPr lang="en-US" sz="2902">
                <a:solidFill>
                  <a:srgbClr val="000000"/>
                </a:solidFill>
                <a:latin typeface="Raleway Bold"/>
              </a:rPr>
              <a:t>A</a:t>
            </a:r>
            <a:r>
              <a:rPr lang="en-US" sz="2902">
                <a:solidFill>
                  <a:srgbClr val="000000"/>
                </a:solidFill>
                <a:latin typeface="Raleway Bold"/>
              </a:rPr>
              <a:t>ids in generalizing the model's learning. By reducing the change in the distribution of network activations due to parameter updates) ensures that the network learns features that are applicable across different samples in the dataset, rather than being overly tailored to the training data.</a:t>
            </a:r>
          </a:p>
        </p:txBody>
      </p:sp>
      <p:sp>
        <p:nvSpPr>
          <p:cNvPr name="Freeform 8" id="8"/>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7"/>
            <a:stretch>
              <a:fillRect l="0" t="0" r="0" b="0"/>
            </a:stretch>
          </a:blipFill>
        </p:spPr>
      </p:sp>
      <p:sp>
        <p:nvSpPr>
          <p:cNvPr name="Freeform 10" id="10"/>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8"/>
            <a:stretch>
              <a:fillRect l="0" t="0" r="0" b="0"/>
            </a:stretch>
          </a:blipFill>
        </p:spPr>
      </p:sp>
      <p:sp>
        <p:nvSpPr>
          <p:cNvPr name="Freeform 11" id="11"/>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1028700" y="876300"/>
            <a:ext cx="16230600"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PreProcessing - OneHotEncoding</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422374" y="2096769"/>
            <a:ext cx="6753441" cy="2251147"/>
          </a:xfrm>
          <a:custGeom>
            <a:avLst/>
            <a:gdLst/>
            <a:ahLst/>
            <a:cxnLst/>
            <a:rect r="r" b="b" t="t" l="l"/>
            <a:pathLst>
              <a:path h="2251147" w="6753441">
                <a:moveTo>
                  <a:pt x="0" y="0"/>
                </a:moveTo>
                <a:lnTo>
                  <a:pt x="6753442" y="0"/>
                </a:lnTo>
                <a:lnTo>
                  <a:pt x="6753442" y="2251147"/>
                </a:lnTo>
                <a:lnTo>
                  <a:pt x="0" y="2251147"/>
                </a:lnTo>
                <a:lnTo>
                  <a:pt x="0" y="0"/>
                </a:lnTo>
                <a:close/>
              </a:path>
            </a:pathLst>
          </a:custGeom>
          <a:blipFill>
            <a:blip r:embed="rId8"/>
            <a:stretch>
              <a:fillRect l="0" t="0" r="0" b="0"/>
            </a:stretch>
          </a:blipFill>
        </p:spPr>
      </p:sp>
      <p:sp>
        <p:nvSpPr>
          <p:cNvPr name="TextBox 11" id="11"/>
          <p:cNvSpPr txBox="true"/>
          <p:nvPr/>
        </p:nvSpPr>
        <p:spPr>
          <a:xfrm rot="0">
            <a:off x="6951293" y="2030094"/>
            <a:ext cx="11336707" cy="7193861"/>
          </a:xfrm>
          <a:prstGeom prst="rect">
            <a:avLst/>
          </a:prstGeom>
        </p:spPr>
        <p:txBody>
          <a:bodyPr anchor="t" rtlCol="false" tIns="0" lIns="0" bIns="0" rIns="0">
            <a:spAutoFit/>
          </a:bodyPr>
          <a:lstStyle/>
          <a:p>
            <a:pPr algn="l" marL="626567" indent="-313284" lvl="1">
              <a:lnSpc>
                <a:spcPts val="4062"/>
              </a:lnSpc>
              <a:buFont typeface="Arial"/>
              <a:buChar char="•"/>
            </a:pPr>
            <a:r>
              <a:rPr lang="en-US" sz="2902">
                <a:solidFill>
                  <a:srgbClr val="000000"/>
                </a:solidFill>
                <a:latin typeface="Raleway Bold"/>
              </a:rPr>
              <a:t>One-hot encoding is typically used for categorical variables, where the output needs to represent discrete classes.</a:t>
            </a:r>
          </a:p>
          <a:p>
            <a:pPr algn="l" marL="626567" indent="-313284" lvl="1">
              <a:lnSpc>
                <a:spcPts val="4062"/>
              </a:lnSpc>
              <a:buFont typeface="Arial"/>
              <a:buChar char="•"/>
            </a:pPr>
            <a:r>
              <a:rPr lang="en-US" sz="2902">
                <a:solidFill>
                  <a:srgbClr val="000000"/>
                </a:solidFill>
                <a:latin typeface="Raleway Bold"/>
              </a:rPr>
              <a:t>Representation of Categorical Data: </a:t>
            </a:r>
          </a:p>
          <a:p>
            <a:pPr algn="l" marL="1253134" indent="-417711" lvl="2">
              <a:lnSpc>
                <a:spcPts val="4062"/>
              </a:lnSpc>
              <a:buFont typeface="Arial"/>
              <a:buChar char="⚬"/>
            </a:pPr>
            <a:r>
              <a:rPr lang="en-US" sz="2902">
                <a:solidFill>
                  <a:srgbClr val="000000"/>
                </a:solidFill>
                <a:latin typeface="Raleway Bold"/>
              </a:rPr>
              <a:t>R</a:t>
            </a:r>
            <a:r>
              <a:rPr lang="en-US" sz="2902">
                <a:solidFill>
                  <a:srgbClr val="000000"/>
                </a:solidFill>
                <a:latin typeface="Raleway Bold"/>
              </a:rPr>
              <a:t>epresent categorical variables numerically. In classification tasks, the output usually corresponds to different classes or categories. </a:t>
            </a:r>
          </a:p>
          <a:p>
            <a:pPr algn="l" marL="626567" indent="-313284" lvl="1">
              <a:lnSpc>
                <a:spcPts val="4062"/>
              </a:lnSpc>
              <a:buFont typeface="Arial"/>
              <a:buChar char="•"/>
            </a:pPr>
            <a:r>
              <a:rPr lang="en-US" sz="2902">
                <a:solidFill>
                  <a:srgbClr val="000000"/>
                </a:solidFill>
                <a:latin typeface="Raleway Bold"/>
              </a:rPr>
              <a:t>Compatibility with Neural Networks: </a:t>
            </a:r>
          </a:p>
          <a:p>
            <a:pPr algn="l" marL="1253134" indent="-417711" lvl="2">
              <a:lnSpc>
                <a:spcPts val="4062"/>
              </a:lnSpc>
              <a:buFont typeface="Arial"/>
              <a:buChar char="⚬"/>
            </a:pPr>
            <a:r>
              <a:rPr lang="en-US" sz="2902">
                <a:solidFill>
                  <a:srgbClr val="000000"/>
                </a:solidFill>
                <a:latin typeface="Raleway Bold"/>
              </a:rPr>
              <a:t>Neural networks, including CNNs, operate on numerical data. One-hot encoding converts categorical labels into a format that neural networks can process. This enables CNN models to effectively learn relationships and patterns in categorical data through the optimization of numerical parameters during training.</a:t>
            </a:r>
          </a:p>
          <a:p>
            <a:pPr algn="l" marL="1253134" indent="-417711" lvl="2">
              <a:lnSpc>
                <a:spcPts val="4062"/>
              </a:lnSpc>
              <a:buFont typeface="Arial"/>
              <a:buChar char="⚬"/>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1028700" y="876300"/>
            <a:ext cx="16230600"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Model Building - Initial 37x37</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TextBox 10" id="10"/>
          <p:cNvSpPr txBox="true"/>
          <p:nvPr/>
        </p:nvSpPr>
        <p:spPr>
          <a:xfrm rot="0">
            <a:off x="7183183" y="1984981"/>
            <a:ext cx="3974177" cy="8174301"/>
          </a:xfrm>
          <a:prstGeom prst="rect">
            <a:avLst/>
          </a:prstGeom>
        </p:spPr>
        <p:txBody>
          <a:bodyPr anchor="t" rtlCol="false" tIns="0" lIns="0" bIns="0" rIns="0">
            <a:spAutoFit/>
          </a:bodyPr>
          <a:lstStyle/>
          <a:p>
            <a:pPr algn="l" marL="389083" indent="-194542" lvl="1">
              <a:lnSpc>
                <a:spcPts val="2523"/>
              </a:lnSpc>
              <a:buFont typeface="Arial"/>
              <a:buChar char="•"/>
            </a:pPr>
            <a:r>
              <a:rPr lang="en-US" sz="1802">
                <a:solidFill>
                  <a:srgbClr val="000000"/>
                </a:solidFill>
                <a:latin typeface="Raleway Bold"/>
              </a:rPr>
              <a:t>Input Layer:</a:t>
            </a:r>
          </a:p>
          <a:p>
            <a:pPr algn="l" marL="778166" indent="-259389" lvl="2">
              <a:lnSpc>
                <a:spcPts val="2523"/>
              </a:lnSpc>
              <a:buFont typeface="Arial"/>
              <a:buChar char="⚬"/>
            </a:pPr>
            <a:r>
              <a:rPr lang="en-US" sz="1802">
                <a:solidFill>
                  <a:srgbClr val="000000"/>
                </a:solidFill>
                <a:latin typeface="Raleway Bold"/>
              </a:rPr>
              <a:t>Input Shape: (pixel_37, pixel_37, 1)</a:t>
            </a:r>
          </a:p>
          <a:p>
            <a:pPr algn="l" marL="389083" indent="-194542" lvl="1">
              <a:lnSpc>
                <a:spcPts val="2523"/>
              </a:lnSpc>
              <a:buFont typeface="Arial"/>
              <a:buChar char="•"/>
            </a:pPr>
            <a:r>
              <a:rPr lang="en-US" sz="1802">
                <a:solidFill>
                  <a:srgbClr val="000000"/>
                </a:solidFill>
                <a:latin typeface="Raleway Bold"/>
              </a:rPr>
              <a:t>First Convolutional Layer:</a:t>
            </a:r>
          </a:p>
          <a:p>
            <a:pPr algn="l" marL="778166" indent="-259389" lvl="2">
              <a:lnSpc>
                <a:spcPts val="2523"/>
              </a:lnSpc>
              <a:buFont typeface="Arial"/>
              <a:buChar char="⚬"/>
            </a:pPr>
            <a:r>
              <a:rPr lang="en-US" sz="1802">
                <a:solidFill>
                  <a:srgbClr val="000000"/>
                </a:solidFill>
                <a:latin typeface="Raleway Bold"/>
              </a:rPr>
              <a:t>Conv2D Layer:</a:t>
            </a:r>
          </a:p>
          <a:p>
            <a:pPr algn="l" marL="1167249" indent="-291812" lvl="3">
              <a:lnSpc>
                <a:spcPts val="2523"/>
              </a:lnSpc>
              <a:buFont typeface="Arial"/>
              <a:buChar char="￭"/>
            </a:pPr>
            <a:r>
              <a:rPr lang="en-US" sz="1802">
                <a:solidFill>
                  <a:srgbClr val="000000"/>
                </a:solidFill>
                <a:latin typeface="Raleway Bold"/>
              </a:rPr>
              <a:t>Filters: 16</a:t>
            </a:r>
          </a:p>
          <a:p>
            <a:pPr algn="l" marL="1167249" indent="-291812" lvl="3">
              <a:lnSpc>
                <a:spcPts val="2523"/>
              </a:lnSpc>
              <a:buFont typeface="Arial"/>
              <a:buChar char="￭"/>
            </a:pPr>
            <a:r>
              <a:rPr lang="en-US" sz="1802">
                <a:solidFill>
                  <a:srgbClr val="000000"/>
                </a:solidFill>
                <a:latin typeface="Raleway Bold"/>
              </a:rPr>
              <a:t>Kernel Size: (5, 5)</a:t>
            </a:r>
          </a:p>
          <a:p>
            <a:pPr algn="l" marL="1167249" indent="-291812" lvl="3">
              <a:lnSpc>
                <a:spcPts val="2523"/>
              </a:lnSpc>
              <a:buFont typeface="Arial"/>
              <a:buChar char="￭"/>
            </a:pPr>
            <a:r>
              <a:rPr lang="en-US" sz="1802">
                <a:solidFill>
                  <a:srgbClr val="000000"/>
                </a:solidFill>
                <a:latin typeface="Raleway Bold"/>
              </a:rPr>
              <a:t>Activation: ReLU</a:t>
            </a:r>
          </a:p>
          <a:p>
            <a:pPr algn="l" marL="778166" indent="-259389" lvl="2">
              <a:lnSpc>
                <a:spcPts val="2523"/>
              </a:lnSpc>
              <a:buFont typeface="Arial"/>
              <a:buChar char="⚬"/>
            </a:pPr>
            <a:r>
              <a:rPr lang="en-US" sz="1802">
                <a:solidFill>
                  <a:srgbClr val="000000"/>
                </a:solidFill>
                <a:latin typeface="Raleway Bold"/>
              </a:rPr>
              <a:t>MaxPooling2D Layer:</a:t>
            </a:r>
          </a:p>
          <a:p>
            <a:pPr algn="l" marL="1167249" indent="-291812" lvl="3">
              <a:lnSpc>
                <a:spcPts val="2523"/>
              </a:lnSpc>
              <a:buFont typeface="Arial"/>
              <a:buChar char="￭"/>
            </a:pPr>
            <a:r>
              <a:rPr lang="en-US" sz="1802">
                <a:solidFill>
                  <a:srgbClr val="000000"/>
                </a:solidFill>
                <a:latin typeface="Raleway Bold"/>
              </a:rPr>
              <a:t>Pool Size: (2, 2)</a:t>
            </a:r>
          </a:p>
          <a:p>
            <a:pPr algn="l" marL="389083" indent="-194542" lvl="1">
              <a:lnSpc>
                <a:spcPts val="2523"/>
              </a:lnSpc>
              <a:buFont typeface="Arial"/>
              <a:buChar char="•"/>
            </a:pPr>
            <a:r>
              <a:rPr lang="en-US" sz="1802">
                <a:solidFill>
                  <a:srgbClr val="000000"/>
                </a:solidFill>
                <a:latin typeface="Raleway Bold"/>
              </a:rPr>
              <a:t>Second Convolutional Layer:</a:t>
            </a:r>
          </a:p>
          <a:p>
            <a:pPr algn="l" marL="778166" indent="-259389" lvl="2">
              <a:lnSpc>
                <a:spcPts val="2523"/>
              </a:lnSpc>
              <a:buFont typeface="Arial"/>
              <a:buChar char="⚬"/>
            </a:pPr>
            <a:r>
              <a:rPr lang="en-US" sz="1802">
                <a:solidFill>
                  <a:srgbClr val="000000"/>
                </a:solidFill>
                <a:latin typeface="Raleway Bold"/>
              </a:rPr>
              <a:t>Conv2D Layer:</a:t>
            </a:r>
          </a:p>
          <a:p>
            <a:pPr algn="l" marL="1167249" indent="-291812" lvl="3">
              <a:lnSpc>
                <a:spcPts val="2523"/>
              </a:lnSpc>
              <a:buFont typeface="Arial"/>
              <a:buChar char="￭"/>
            </a:pPr>
            <a:r>
              <a:rPr lang="en-US" sz="1802">
                <a:solidFill>
                  <a:srgbClr val="000000"/>
                </a:solidFill>
                <a:latin typeface="Raleway Bold"/>
              </a:rPr>
              <a:t>Filters: 32</a:t>
            </a:r>
          </a:p>
          <a:p>
            <a:pPr algn="l" marL="1167249" indent="-291812" lvl="3">
              <a:lnSpc>
                <a:spcPts val="2523"/>
              </a:lnSpc>
              <a:buFont typeface="Arial"/>
              <a:buChar char="￭"/>
            </a:pPr>
            <a:r>
              <a:rPr lang="en-US" sz="1802">
                <a:solidFill>
                  <a:srgbClr val="000000"/>
                </a:solidFill>
                <a:latin typeface="Raleway Bold"/>
              </a:rPr>
              <a:t>Kernel Size: (3, 3)</a:t>
            </a:r>
          </a:p>
          <a:p>
            <a:pPr algn="l" marL="1167249" indent="-291812" lvl="3">
              <a:lnSpc>
                <a:spcPts val="2523"/>
              </a:lnSpc>
              <a:buFont typeface="Arial"/>
              <a:buChar char="￭"/>
            </a:pPr>
            <a:r>
              <a:rPr lang="en-US" sz="1802">
                <a:solidFill>
                  <a:srgbClr val="000000"/>
                </a:solidFill>
                <a:latin typeface="Raleway Bold"/>
              </a:rPr>
              <a:t>Activation: ReLU</a:t>
            </a:r>
          </a:p>
          <a:p>
            <a:pPr algn="l" marL="778166" indent="-259389" lvl="2">
              <a:lnSpc>
                <a:spcPts val="2523"/>
              </a:lnSpc>
              <a:buFont typeface="Arial"/>
              <a:buChar char="⚬"/>
            </a:pPr>
            <a:r>
              <a:rPr lang="en-US" sz="1802">
                <a:solidFill>
                  <a:srgbClr val="000000"/>
                </a:solidFill>
                <a:latin typeface="Raleway Bold"/>
              </a:rPr>
              <a:t>MaxPooling2D Layer:</a:t>
            </a:r>
          </a:p>
          <a:p>
            <a:pPr algn="l" marL="1167249" indent="-291812" lvl="3">
              <a:lnSpc>
                <a:spcPts val="2523"/>
              </a:lnSpc>
              <a:buFont typeface="Arial"/>
              <a:buChar char="￭"/>
            </a:pPr>
            <a:r>
              <a:rPr lang="en-US" sz="1802">
                <a:solidFill>
                  <a:srgbClr val="000000"/>
                </a:solidFill>
                <a:latin typeface="Raleway Bold"/>
              </a:rPr>
              <a:t>Pool Size: (2, 2)</a:t>
            </a:r>
          </a:p>
          <a:p>
            <a:pPr algn="l" marL="778166" indent="-259389" lvl="2">
              <a:lnSpc>
                <a:spcPts val="2523"/>
              </a:lnSpc>
              <a:buFont typeface="Arial"/>
              <a:buChar char="⚬"/>
            </a:pPr>
            <a:r>
              <a:rPr lang="en-US" sz="1802">
                <a:solidFill>
                  <a:srgbClr val="000000"/>
                </a:solidFill>
                <a:latin typeface="Raleway Bold"/>
              </a:rPr>
              <a:t>Dropout Layer:</a:t>
            </a:r>
          </a:p>
          <a:p>
            <a:pPr algn="l" marL="1167249" indent="-291812" lvl="3">
              <a:lnSpc>
                <a:spcPts val="2523"/>
              </a:lnSpc>
              <a:buFont typeface="Arial"/>
              <a:buChar char="￭"/>
            </a:pPr>
            <a:r>
              <a:rPr lang="en-US" sz="1802">
                <a:solidFill>
                  <a:srgbClr val="000000"/>
                </a:solidFill>
                <a:latin typeface="Raleway Bold"/>
              </a:rPr>
              <a:t>Dropout Rate: 0.2</a:t>
            </a:r>
          </a:p>
          <a:p>
            <a:pPr algn="l" marL="389083" indent="-194542" lvl="1">
              <a:lnSpc>
                <a:spcPts val="2523"/>
              </a:lnSpc>
              <a:buFont typeface="Arial"/>
              <a:buChar char="•"/>
            </a:pPr>
            <a:r>
              <a:rPr lang="en-US" sz="1802">
                <a:solidFill>
                  <a:srgbClr val="000000"/>
                </a:solidFill>
                <a:latin typeface="Raleway Bold"/>
              </a:rPr>
              <a:t>Third Convolutional Layer:</a:t>
            </a:r>
          </a:p>
          <a:p>
            <a:pPr algn="l" marL="778166" indent="-259389" lvl="2">
              <a:lnSpc>
                <a:spcPts val="2523"/>
              </a:lnSpc>
              <a:buFont typeface="Arial"/>
              <a:buChar char="⚬"/>
            </a:pPr>
            <a:r>
              <a:rPr lang="en-US" sz="1802">
                <a:solidFill>
                  <a:srgbClr val="000000"/>
                </a:solidFill>
                <a:latin typeface="Raleway Bold"/>
              </a:rPr>
              <a:t>Conv2D Layer:</a:t>
            </a:r>
          </a:p>
          <a:p>
            <a:pPr algn="l" marL="1167249" indent="-291812" lvl="3">
              <a:lnSpc>
                <a:spcPts val="2523"/>
              </a:lnSpc>
              <a:buFont typeface="Arial"/>
              <a:buChar char="￭"/>
            </a:pPr>
            <a:r>
              <a:rPr lang="en-US" sz="1802">
                <a:solidFill>
                  <a:srgbClr val="000000"/>
                </a:solidFill>
                <a:latin typeface="Raleway Bold"/>
              </a:rPr>
              <a:t>Filters: 64</a:t>
            </a:r>
          </a:p>
          <a:p>
            <a:pPr algn="l" marL="1167249" indent="-291812" lvl="3">
              <a:lnSpc>
                <a:spcPts val="2523"/>
              </a:lnSpc>
              <a:buFont typeface="Arial"/>
              <a:buChar char="￭"/>
            </a:pPr>
            <a:r>
              <a:rPr lang="en-US" sz="1802">
                <a:solidFill>
                  <a:srgbClr val="000000"/>
                </a:solidFill>
                <a:latin typeface="Raleway Bold"/>
              </a:rPr>
              <a:t>Kernel Size: (3, 3)</a:t>
            </a:r>
          </a:p>
          <a:p>
            <a:pPr algn="l" marL="1167249" indent="-291812" lvl="3">
              <a:lnSpc>
                <a:spcPts val="2523"/>
              </a:lnSpc>
              <a:buFont typeface="Arial"/>
              <a:buChar char="￭"/>
            </a:pPr>
            <a:r>
              <a:rPr lang="en-US" sz="1802">
                <a:solidFill>
                  <a:srgbClr val="000000"/>
                </a:solidFill>
                <a:latin typeface="Raleway Bold"/>
              </a:rPr>
              <a:t>Activation: ReLU</a:t>
            </a:r>
          </a:p>
          <a:p>
            <a:pPr algn="l" marL="778166" indent="-259389" lvl="2">
              <a:lnSpc>
                <a:spcPts val="2523"/>
              </a:lnSpc>
              <a:buFont typeface="Arial"/>
              <a:buChar char="⚬"/>
            </a:pPr>
            <a:r>
              <a:rPr lang="en-US" sz="1802">
                <a:solidFill>
                  <a:srgbClr val="000000"/>
                </a:solidFill>
                <a:latin typeface="Raleway Bold"/>
              </a:rPr>
              <a:t>MaxPooling2D Layer:</a:t>
            </a:r>
          </a:p>
          <a:p>
            <a:pPr algn="l" marL="1167249" indent="-291812" lvl="3">
              <a:lnSpc>
                <a:spcPts val="2523"/>
              </a:lnSpc>
              <a:buFont typeface="Arial"/>
              <a:buChar char="￭"/>
            </a:pPr>
            <a:r>
              <a:rPr lang="en-US" sz="1802">
                <a:solidFill>
                  <a:srgbClr val="000000"/>
                </a:solidFill>
                <a:latin typeface="Raleway Bold"/>
              </a:rPr>
              <a:t>Pool Size: (2, 2)</a:t>
            </a:r>
          </a:p>
        </p:txBody>
      </p:sp>
      <p:sp>
        <p:nvSpPr>
          <p:cNvPr name="Freeform 11" id="11"/>
          <p:cNvSpPr/>
          <p:nvPr/>
        </p:nvSpPr>
        <p:spPr>
          <a:xfrm flipH="false" flipV="false" rot="0">
            <a:off x="532897" y="2032606"/>
            <a:ext cx="6650286" cy="6221788"/>
          </a:xfrm>
          <a:custGeom>
            <a:avLst/>
            <a:gdLst/>
            <a:ahLst/>
            <a:cxnLst/>
            <a:rect r="r" b="b" t="t" l="l"/>
            <a:pathLst>
              <a:path h="6221788" w="6650286">
                <a:moveTo>
                  <a:pt x="0" y="0"/>
                </a:moveTo>
                <a:lnTo>
                  <a:pt x="6650286" y="0"/>
                </a:lnTo>
                <a:lnTo>
                  <a:pt x="6650286" y="6221788"/>
                </a:lnTo>
                <a:lnTo>
                  <a:pt x="0" y="6221788"/>
                </a:lnTo>
                <a:lnTo>
                  <a:pt x="0" y="0"/>
                </a:lnTo>
                <a:close/>
              </a:path>
            </a:pathLst>
          </a:custGeom>
          <a:blipFill>
            <a:blip r:embed="rId8"/>
            <a:stretch>
              <a:fillRect l="0" t="0" r="0" b="0"/>
            </a:stretch>
          </a:blipFill>
        </p:spPr>
      </p:sp>
      <p:sp>
        <p:nvSpPr>
          <p:cNvPr name="TextBox 12" id="12"/>
          <p:cNvSpPr txBox="true"/>
          <p:nvPr/>
        </p:nvSpPr>
        <p:spPr>
          <a:xfrm rot="0">
            <a:off x="11157360" y="2049144"/>
            <a:ext cx="3974177" cy="6288351"/>
          </a:xfrm>
          <a:prstGeom prst="rect">
            <a:avLst/>
          </a:prstGeom>
        </p:spPr>
        <p:txBody>
          <a:bodyPr anchor="t" rtlCol="false" tIns="0" lIns="0" bIns="0" rIns="0">
            <a:spAutoFit/>
          </a:bodyPr>
          <a:lstStyle/>
          <a:p>
            <a:pPr algn="l" marL="389083" indent="-194542" lvl="1">
              <a:lnSpc>
                <a:spcPts val="2523"/>
              </a:lnSpc>
              <a:buFont typeface="Arial"/>
              <a:buChar char="•"/>
            </a:pPr>
            <a:r>
              <a:rPr lang="en-US" sz="1802">
                <a:solidFill>
                  <a:srgbClr val="000000"/>
                </a:solidFill>
                <a:latin typeface="Raleway Bold"/>
              </a:rPr>
              <a:t>Flatten Layer:</a:t>
            </a:r>
          </a:p>
          <a:p>
            <a:pPr algn="l" marL="778166" indent="-259389" lvl="2">
              <a:lnSpc>
                <a:spcPts val="2523"/>
              </a:lnSpc>
              <a:buFont typeface="Arial"/>
              <a:buChar char="⚬"/>
            </a:pPr>
            <a:r>
              <a:rPr lang="en-US" sz="1802">
                <a:solidFill>
                  <a:srgbClr val="000000"/>
                </a:solidFill>
                <a:latin typeface="Raleway Bold"/>
              </a:rPr>
              <a:t>Transforms the 3D output of the convolutional layers into a 1D vector.</a:t>
            </a:r>
          </a:p>
          <a:p>
            <a:pPr algn="l" marL="389083" indent="-194542" lvl="1">
              <a:lnSpc>
                <a:spcPts val="2523"/>
              </a:lnSpc>
              <a:buFont typeface="Arial"/>
              <a:buChar char="•"/>
            </a:pPr>
            <a:r>
              <a:rPr lang="en-US" sz="1802">
                <a:solidFill>
                  <a:srgbClr val="000000"/>
                </a:solidFill>
                <a:latin typeface="Raleway Bold"/>
              </a:rPr>
              <a:t>First Dense Layer:</a:t>
            </a:r>
          </a:p>
          <a:p>
            <a:pPr algn="l" marL="778166" indent="-259389" lvl="2">
              <a:lnSpc>
                <a:spcPts val="2523"/>
              </a:lnSpc>
              <a:buFont typeface="Arial"/>
              <a:buChar char="⚬"/>
            </a:pPr>
            <a:r>
              <a:rPr lang="en-US" sz="1802">
                <a:solidFill>
                  <a:srgbClr val="000000"/>
                </a:solidFill>
                <a:latin typeface="Raleway Bold"/>
              </a:rPr>
              <a:t>Units: 128</a:t>
            </a:r>
          </a:p>
          <a:p>
            <a:pPr algn="l" marL="778166" indent="-259389" lvl="2">
              <a:lnSpc>
                <a:spcPts val="2523"/>
              </a:lnSpc>
              <a:buFont typeface="Arial"/>
              <a:buChar char="⚬"/>
            </a:pPr>
            <a:r>
              <a:rPr lang="en-US" sz="1802">
                <a:solidFill>
                  <a:srgbClr val="000000"/>
                </a:solidFill>
                <a:latin typeface="Raleway Bold"/>
              </a:rPr>
              <a:t>Activation: ReLU</a:t>
            </a:r>
          </a:p>
          <a:p>
            <a:pPr algn="l" marL="389083" indent="-194542" lvl="1">
              <a:lnSpc>
                <a:spcPts val="2523"/>
              </a:lnSpc>
              <a:buFont typeface="Arial"/>
              <a:buChar char="•"/>
            </a:pPr>
            <a:r>
              <a:rPr lang="en-US" sz="1802">
                <a:solidFill>
                  <a:srgbClr val="000000"/>
                </a:solidFill>
                <a:latin typeface="Raleway Bold"/>
              </a:rPr>
              <a:t>Second Dense Layer:</a:t>
            </a:r>
          </a:p>
          <a:p>
            <a:pPr algn="l" marL="778166" indent="-259389" lvl="2">
              <a:lnSpc>
                <a:spcPts val="2523"/>
              </a:lnSpc>
              <a:buFont typeface="Arial"/>
              <a:buChar char="⚬"/>
            </a:pPr>
            <a:r>
              <a:rPr lang="en-US" sz="1802">
                <a:solidFill>
                  <a:srgbClr val="000000"/>
                </a:solidFill>
                <a:latin typeface="Raleway Bold"/>
              </a:rPr>
              <a:t>Units: 64</a:t>
            </a:r>
          </a:p>
          <a:p>
            <a:pPr algn="l" marL="778166" indent="-259389" lvl="2">
              <a:lnSpc>
                <a:spcPts val="2523"/>
              </a:lnSpc>
              <a:buFont typeface="Arial"/>
              <a:buChar char="⚬"/>
            </a:pPr>
            <a:r>
              <a:rPr lang="en-US" sz="1802">
                <a:solidFill>
                  <a:srgbClr val="000000"/>
                </a:solidFill>
                <a:latin typeface="Raleway Bold"/>
              </a:rPr>
              <a:t>Activation: ReLU</a:t>
            </a:r>
          </a:p>
          <a:p>
            <a:pPr algn="l" marL="389083" indent="-194542" lvl="1">
              <a:lnSpc>
                <a:spcPts val="2523"/>
              </a:lnSpc>
              <a:buFont typeface="Arial"/>
              <a:buChar char="•"/>
            </a:pPr>
            <a:r>
              <a:rPr lang="en-US" sz="1802">
                <a:solidFill>
                  <a:srgbClr val="000000"/>
                </a:solidFill>
                <a:latin typeface="Raleway Bold"/>
              </a:rPr>
              <a:t>Output Layer:</a:t>
            </a:r>
          </a:p>
          <a:p>
            <a:pPr algn="l" marL="778166" indent="-259389" lvl="2">
              <a:lnSpc>
                <a:spcPts val="2523"/>
              </a:lnSpc>
              <a:buFont typeface="Arial"/>
              <a:buChar char="⚬"/>
            </a:pPr>
            <a:r>
              <a:rPr lang="en-US" sz="1802">
                <a:solidFill>
                  <a:srgbClr val="000000"/>
                </a:solidFill>
                <a:latin typeface="Raleway Bold"/>
              </a:rPr>
              <a:t>Units: num_classes (number of classes for classification)</a:t>
            </a:r>
          </a:p>
          <a:p>
            <a:pPr algn="l" marL="778166" indent="-259389" lvl="2">
              <a:lnSpc>
                <a:spcPts val="2523"/>
              </a:lnSpc>
              <a:buFont typeface="Arial"/>
              <a:buChar char="⚬"/>
            </a:pPr>
            <a:r>
              <a:rPr lang="en-US" sz="1802">
                <a:solidFill>
                  <a:srgbClr val="000000"/>
                </a:solidFill>
                <a:latin typeface="Raleway Bold"/>
              </a:rPr>
              <a:t>Activation: Softmax</a:t>
            </a:r>
          </a:p>
          <a:p>
            <a:pPr algn="l" marL="389083" indent="-194542" lvl="1">
              <a:lnSpc>
                <a:spcPts val="2523"/>
              </a:lnSpc>
              <a:buFont typeface="Arial"/>
              <a:buChar char="•"/>
            </a:pPr>
            <a:r>
              <a:rPr lang="en-US" sz="1802">
                <a:solidFill>
                  <a:srgbClr val="000000"/>
                </a:solidFill>
                <a:latin typeface="Raleway Bold"/>
              </a:rPr>
              <a:t>Model Compilation:</a:t>
            </a:r>
          </a:p>
          <a:p>
            <a:pPr algn="l" marL="778166" indent="-259389" lvl="2">
              <a:lnSpc>
                <a:spcPts val="2523"/>
              </a:lnSpc>
              <a:buFont typeface="Arial"/>
              <a:buChar char="⚬"/>
            </a:pPr>
            <a:r>
              <a:rPr lang="en-US" sz="1802">
                <a:solidFill>
                  <a:srgbClr val="000000"/>
                </a:solidFill>
                <a:latin typeface="Raleway Bold"/>
              </a:rPr>
              <a:t>Loss Function: Categorical Crossentropy</a:t>
            </a:r>
          </a:p>
          <a:p>
            <a:pPr algn="l" marL="778166" indent="-259389" lvl="2">
              <a:lnSpc>
                <a:spcPts val="2523"/>
              </a:lnSpc>
              <a:buFont typeface="Arial"/>
              <a:buChar char="⚬"/>
            </a:pPr>
            <a:r>
              <a:rPr lang="en-US" sz="1802">
                <a:solidFill>
                  <a:srgbClr val="000000"/>
                </a:solidFill>
                <a:latin typeface="Raleway Bold"/>
              </a:rPr>
              <a:t>Optimizer: Adam</a:t>
            </a:r>
          </a:p>
          <a:p>
            <a:pPr algn="l" marL="778166" indent="-259389" lvl="2">
              <a:lnSpc>
                <a:spcPts val="2523"/>
              </a:lnSpc>
              <a:buFont typeface="Arial"/>
              <a:buChar char="⚬"/>
            </a:pPr>
            <a:r>
              <a:rPr lang="en-US" sz="1802">
                <a:solidFill>
                  <a:srgbClr val="000000"/>
                </a:solidFill>
                <a:latin typeface="Raleway Bold"/>
              </a:rPr>
              <a:t>Metrics: Accuracy</a:t>
            </a:r>
          </a:p>
          <a:p>
            <a:pPr algn="l">
              <a:lnSpc>
                <a:spcPts val="252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1028700" y="876300"/>
            <a:ext cx="16230600"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Model Building - Initial 37x37</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TextBox 10" id="10"/>
          <p:cNvSpPr txBox="true"/>
          <p:nvPr/>
        </p:nvSpPr>
        <p:spPr>
          <a:xfrm rot="0">
            <a:off x="7183183" y="1739367"/>
            <a:ext cx="11104817" cy="6795715"/>
          </a:xfrm>
          <a:prstGeom prst="rect">
            <a:avLst/>
          </a:prstGeom>
        </p:spPr>
        <p:txBody>
          <a:bodyPr anchor="t" rtlCol="false" tIns="0" lIns="0" bIns="0" rIns="0">
            <a:spAutoFit/>
          </a:bodyPr>
          <a:lstStyle/>
          <a:p>
            <a:pPr algn="l" marL="367494" indent="-183747" lvl="1">
              <a:lnSpc>
                <a:spcPts val="2383"/>
              </a:lnSpc>
              <a:buFont typeface="Arial"/>
              <a:buChar char="•"/>
            </a:pPr>
            <a:r>
              <a:rPr lang="en-US" sz="1702">
                <a:solidFill>
                  <a:srgbClr val="000000"/>
                </a:solidFill>
                <a:latin typeface="Raleway Bold"/>
              </a:rPr>
              <a:t>Conv2D layer: A convolutional layer that applies a number of convolution filters to the input data to extract spatial features.</a:t>
            </a:r>
          </a:p>
          <a:p>
            <a:pPr algn="l" marL="367494" indent="-183747" lvl="1">
              <a:lnSpc>
                <a:spcPts val="2383"/>
              </a:lnSpc>
              <a:buFont typeface="Arial"/>
              <a:buChar char="•"/>
            </a:pPr>
            <a:r>
              <a:rPr lang="en-US" sz="1702">
                <a:solidFill>
                  <a:srgbClr val="000000"/>
                </a:solidFill>
                <a:latin typeface="Raleway Bold"/>
              </a:rPr>
              <a:t>Activation (ReLU): A function that applies the rectified linear unit activation (ReLU(x) = max(0, x)), introducing non-linearity to the model.</a:t>
            </a:r>
          </a:p>
          <a:p>
            <a:pPr algn="l" marL="367494" indent="-183747" lvl="1">
              <a:lnSpc>
                <a:spcPts val="2383"/>
              </a:lnSpc>
              <a:buFont typeface="Arial"/>
              <a:buChar char="•"/>
            </a:pPr>
            <a:r>
              <a:rPr lang="en-US" sz="1702">
                <a:solidFill>
                  <a:srgbClr val="000000"/>
                </a:solidFill>
                <a:latin typeface="Raleway Bold"/>
              </a:rPr>
              <a:t>MaxPooling2D: </a:t>
            </a:r>
            <a:r>
              <a:rPr lang="en-US" sz="1702">
                <a:solidFill>
                  <a:srgbClr val="000000"/>
                </a:solidFill>
                <a:latin typeface="Raleway Bold"/>
              </a:rPr>
              <a:t>A downsampling layer that reduces the spatial dimensions (height and width) of the input by taking the maximum value over a defined window, effectively reducing the amount of computation in the network and controlling overfitting.</a:t>
            </a:r>
          </a:p>
          <a:p>
            <a:pPr algn="l" marL="367494" indent="-183747" lvl="1">
              <a:lnSpc>
                <a:spcPts val="2383"/>
              </a:lnSpc>
              <a:buFont typeface="Arial"/>
              <a:buChar char="•"/>
            </a:pPr>
            <a:r>
              <a:rPr lang="en-US" sz="1702">
                <a:solidFill>
                  <a:srgbClr val="000000"/>
                </a:solidFill>
                <a:latin typeface="Raleway Bold"/>
              </a:rPr>
              <a:t>Dropout: </a:t>
            </a:r>
            <a:r>
              <a:rPr lang="en-US" sz="1702">
                <a:solidFill>
                  <a:srgbClr val="000000"/>
                </a:solidFill>
                <a:latin typeface="Raleway Bold"/>
              </a:rPr>
              <a:t>A regularization layer that randomly sets a fraction of input units to zero at each update during training time, which helps prevent overfitting by ensuring that the network does not rely too much on any individual node.</a:t>
            </a:r>
          </a:p>
          <a:p>
            <a:pPr algn="l" marL="367494" indent="-183747" lvl="1">
              <a:lnSpc>
                <a:spcPts val="2383"/>
              </a:lnSpc>
              <a:buFont typeface="Arial"/>
              <a:buChar char="•"/>
            </a:pPr>
            <a:r>
              <a:rPr lang="en-US" sz="1702">
                <a:solidFill>
                  <a:srgbClr val="000000"/>
                </a:solidFill>
                <a:latin typeface="Raleway Bold"/>
              </a:rPr>
              <a:t>Flatten: A layer that converts a multidimensional tensor into a one-dimensional vector. This transition is necessary to connect convolutional layers with dense (fully connected) layers.</a:t>
            </a:r>
          </a:p>
          <a:p>
            <a:pPr algn="l" marL="367494" indent="-183747" lvl="1">
              <a:lnSpc>
                <a:spcPts val="2383"/>
              </a:lnSpc>
              <a:buFont typeface="Arial"/>
              <a:buChar char="•"/>
            </a:pPr>
            <a:r>
              <a:rPr lang="en-US" sz="1702">
                <a:solidFill>
                  <a:srgbClr val="000000"/>
                </a:solidFill>
                <a:latin typeface="Raleway Bold"/>
              </a:rPr>
              <a:t>Dense: A fully connected layer where each input is connected to each output by a learnable weight. It allows the network to learn complex representations by combining features learned in previous layers.</a:t>
            </a:r>
          </a:p>
          <a:p>
            <a:pPr algn="l" marL="367494" indent="-183747" lvl="1">
              <a:lnSpc>
                <a:spcPts val="2383"/>
              </a:lnSpc>
              <a:buFont typeface="Arial"/>
              <a:buChar char="•"/>
            </a:pPr>
            <a:r>
              <a:rPr lang="en-US" sz="1702">
                <a:solidFill>
                  <a:srgbClr val="000000"/>
                </a:solidFill>
                <a:latin typeface="Raleway Bold"/>
              </a:rPr>
              <a:t>Output: The final layer of the network that produces the classification output. Each neuron corresponds to a class, and the softmax function ensures that the output can be interpreted as probabilities.</a:t>
            </a:r>
          </a:p>
          <a:p>
            <a:pPr algn="l" marL="367494" indent="-183747" lvl="1">
              <a:lnSpc>
                <a:spcPts val="2383"/>
              </a:lnSpc>
              <a:buFont typeface="Arial"/>
              <a:buChar char="•"/>
            </a:pPr>
            <a:r>
              <a:rPr lang="en-US" sz="1702">
                <a:solidFill>
                  <a:srgbClr val="000000"/>
                </a:solidFill>
                <a:latin typeface="Raleway Bold"/>
              </a:rPr>
              <a:t>Loss Function (Categorical Crossentropy): A loss function used for multi-class classification problems. It measures the difference between the true class labels and the predicted class probabilities, encouraging the model to output probabilities close to the true labels.</a:t>
            </a:r>
          </a:p>
          <a:p>
            <a:pPr algn="l" marL="367494" indent="-183747" lvl="1">
              <a:lnSpc>
                <a:spcPts val="2383"/>
              </a:lnSpc>
              <a:buFont typeface="Arial"/>
              <a:buChar char="•"/>
            </a:pPr>
            <a:r>
              <a:rPr lang="en-US" sz="1702">
                <a:solidFill>
                  <a:srgbClr val="000000"/>
                </a:solidFill>
                <a:latin typeface="Raleway Bold"/>
              </a:rPr>
              <a:t>Optimizer (Adam): An optimization algorithm that computes adaptive learning rates for each parameter. It combines the advantages of two other popular optimization techniques: AdaGrad and RMSProp.</a:t>
            </a:r>
          </a:p>
          <a:p>
            <a:pPr algn="l" marL="367494" indent="-183747" lvl="1">
              <a:lnSpc>
                <a:spcPts val="2383"/>
              </a:lnSpc>
              <a:buFont typeface="Arial"/>
              <a:buChar char="•"/>
            </a:pPr>
            <a:r>
              <a:rPr lang="en-US" sz="1702">
                <a:solidFill>
                  <a:srgbClr val="000000"/>
                </a:solidFill>
                <a:latin typeface="Raleway Bold"/>
              </a:rPr>
              <a:t>Metrics (Accuracy): A metric that calculates the proportion of correct predictions. It is a straightforward measure of how often the model's predictions match the true labels.</a:t>
            </a:r>
          </a:p>
        </p:txBody>
      </p:sp>
      <p:sp>
        <p:nvSpPr>
          <p:cNvPr name="Freeform 11" id="11"/>
          <p:cNvSpPr/>
          <p:nvPr/>
        </p:nvSpPr>
        <p:spPr>
          <a:xfrm flipH="false" flipV="false" rot="0">
            <a:off x="532897" y="2032606"/>
            <a:ext cx="6650286" cy="6221788"/>
          </a:xfrm>
          <a:custGeom>
            <a:avLst/>
            <a:gdLst/>
            <a:ahLst/>
            <a:cxnLst/>
            <a:rect r="r" b="b" t="t" l="l"/>
            <a:pathLst>
              <a:path h="6221788" w="6650286">
                <a:moveTo>
                  <a:pt x="0" y="0"/>
                </a:moveTo>
                <a:lnTo>
                  <a:pt x="6650286" y="0"/>
                </a:lnTo>
                <a:lnTo>
                  <a:pt x="6650286" y="6221788"/>
                </a:lnTo>
                <a:lnTo>
                  <a:pt x="0" y="6221788"/>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1028700" y="876300"/>
            <a:ext cx="16230600"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Evaluation - Initial 37x37</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9921212" y="4870315"/>
            <a:ext cx="8115300" cy="836697"/>
          </a:xfrm>
          <a:custGeom>
            <a:avLst/>
            <a:gdLst/>
            <a:ahLst/>
            <a:cxnLst/>
            <a:rect r="r" b="b" t="t" l="l"/>
            <a:pathLst>
              <a:path h="836697" w="8115300">
                <a:moveTo>
                  <a:pt x="0" y="0"/>
                </a:moveTo>
                <a:lnTo>
                  <a:pt x="8115300" y="0"/>
                </a:lnTo>
                <a:lnTo>
                  <a:pt x="8115300" y="836698"/>
                </a:lnTo>
                <a:lnTo>
                  <a:pt x="0" y="836698"/>
                </a:lnTo>
                <a:lnTo>
                  <a:pt x="0" y="0"/>
                </a:lnTo>
                <a:close/>
              </a:path>
            </a:pathLst>
          </a:custGeom>
          <a:blipFill>
            <a:blip r:embed="rId8"/>
            <a:stretch>
              <a:fillRect l="0" t="-19917" r="0" b="0"/>
            </a:stretch>
          </a:blipFill>
        </p:spPr>
      </p:sp>
      <p:sp>
        <p:nvSpPr>
          <p:cNvPr name="Freeform 11" id="11"/>
          <p:cNvSpPr/>
          <p:nvPr/>
        </p:nvSpPr>
        <p:spPr>
          <a:xfrm flipH="false" flipV="false" rot="0">
            <a:off x="947748" y="1931546"/>
            <a:ext cx="8751636" cy="3953034"/>
          </a:xfrm>
          <a:custGeom>
            <a:avLst/>
            <a:gdLst/>
            <a:ahLst/>
            <a:cxnLst/>
            <a:rect r="r" b="b" t="t" l="l"/>
            <a:pathLst>
              <a:path h="3953034" w="8751636">
                <a:moveTo>
                  <a:pt x="0" y="0"/>
                </a:moveTo>
                <a:lnTo>
                  <a:pt x="8751636" y="0"/>
                </a:lnTo>
                <a:lnTo>
                  <a:pt x="8751636" y="3953034"/>
                </a:lnTo>
                <a:lnTo>
                  <a:pt x="0" y="3953034"/>
                </a:lnTo>
                <a:lnTo>
                  <a:pt x="0" y="0"/>
                </a:lnTo>
                <a:close/>
              </a:path>
            </a:pathLst>
          </a:custGeom>
          <a:blipFill>
            <a:blip r:embed="rId9"/>
            <a:stretch>
              <a:fillRect l="0" t="0" r="0" b="0"/>
            </a:stretch>
          </a:blipFill>
        </p:spPr>
      </p:sp>
      <p:sp>
        <p:nvSpPr>
          <p:cNvPr name="Freeform 12" id="12"/>
          <p:cNvSpPr/>
          <p:nvPr/>
        </p:nvSpPr>
        <p:spPr>
          <a:xfrm flipH="false" flipV="false" rot="0">
            <a:off x="9921212" y="2456759"/>
            <a:ext cx="8115300" cy="2053567"/>
          </a:xfrm>
          <a:custGeom>
            <a:avLst/>
            <a:gdLst/>
            <a:ahLst/>
            <a:cxnLst/>
            <a:rect r="r" b="b" t="t" l="l"/>
            <a:pathLst>
              <a:path h="2053567" w="8115300">
                <a:moveTo>
                  <a:pt x="0" y="0"/>
                </a:moveTo>
                <a:lnTo>
                  <a:pt x="8115300" y="0"/>
                </a:lnTo>
                <a:lnTo>
                  <a:pt x="8115300" y="2053567"/>
                </a:lnTo>
                <a:lnTo>
                  <a:pt x="0" y="2053567"/>
                </a:lnTo>
                <a:lnTo>
                  <a:pt x="0" y="0"/>
                </a:lnTo>
                <a:close/>
              </a:path>
            </a:pathLst>
          </a:custGeom>
          <a:blipFill>
            <a:blip r:embed="rId10"/>
            <a:stretch>
              <a:fillRect l="0" t="0" r="0" b="0"/>
            </a:stretch>
          </a:blipFill>
        </p:spPr>
      </p:sp>
      <p:sp>
        <p:nvSpPr>
          <p:cNvPr name="TextBox 13" id="13"/>
          <p:cNvSpPr txBox="true"/>
          <p:nvPr/>
        </p:nvSpPr>
        <p:spPr>
          <a:xfrm rot="0">
            <a:off x="532897" y="6009191"/>
            <a:ext cx="17503615" cy="1417266"/>
          </a:xfrm>
          <a:prstGeom prst="rect">
            <a:avLst/>
          </a:prstGeom>
        </p:spPr>
        <p:txBody>
          <a:bodyPr anchor="t" rtlCol="false" tIns="0" lIns="0" bIns="0" rIns="0">
            <a:spAutoFit/>
          </a:bodyPr>
          <a:lstStyle/>
          <a:p>
            <a:pPr algn="l" marL="583388" indent="-291694" lvl="1">
              <a:lnSpc>
                <a:spcPts val="3782"/>
              </a:lnSpc>
              <a:buFont typeface="Arial"/>
              <a:buChar char="•"/>
            </a:pPr>
            <a:r>
              <a:rPr lang="en-US" sz="2702">
                <a:solidFill>
                  <a:srgbClr val="000000"/>
                </a:solidFill>
                <a:latin typeface="Raleway Bold"/>
              </a:rPr>
              <a:t>The initial model has a accuracy of 74.87%.</a:t>
            </a:r>
          </a:p>
          <a:p>
            <a:pPr algn="l" marL="583388" indent="-291694" lvl="1">
              <a:lnSpc>
                <a:spcPts val="3782"/>
              </a:lnSpc>
              <a:buFont typeface="Arial"/>
              <a:buChar char="•"/>
            </a:pPr>
            <a:r>
              <a:rPr lang="en-US" sz="2702">
                <a:solidFill>
                  <a:srgbClr val="000000"/>
                </a:solidFill>
                <a:latin typeface="Raleway Bold"/>
              </a:rPr>
              <a:t>There is some overfitting as seen in the gap between training and validation accuracy.</a:t>
            </a:r>
          </a:p>
          <a:p>
            <a:pPr algn="l" marL="583388" indent="-291694" lvl="1">
              <a:lnSpc>
                <a:spcPts val="3782"/>
              </a:lnSpc>
              <a:buFont typeface="Arial"/>
              <a:buChar char="•"/>
            </a:pPr>
            <a:r>
              <a:rPr lang="en-US" sz="2702">
                <a:solidFill>
                  <a:srgbClr val="000000"/>
                </a:solidFill>
                <a:latin typeface="Raleway Bold"/>
              </a:rPr>
              <a:t>There is room for improvements regarding the model accuracy and overfitting.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4223576">
            <a:off x="14641616" y="6620216"/>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2392">
            <a:off x="16643635" y="8713009"/>
            <a:ext cx="1304135" cy="1090583"/>
          </a:xfrm>
          <a:custGeom>
            <a:avLst/>
            <a:gdLst/>
            <a:ahLst/>
            <a:cxnLst/>
            <a:rect r="r" b="b" t="t" l="l"/>
            <a:pathLst>
              <a:path h="1090583" w="1304135">
                <a:moveTo>
                  <a:pt x="0" y="0"/>
                </a:moveTo>
                <a:lnTo>
                  <a:pt x="1304135" y="0"/>
                </a:lnTo>
                <a:lnTo>
                  <a:pt x="1304135" y="1090582"/>
                </a:lnTo>
                <a:lnTo>
                  <a:pt x="0" y="1090582"/>
                </a:lnTo>
                <a:lnTo>
                  <a:pt x="0" y="0"/>
                </a:lnTo>
                <a:close/>
              </a:path>
            </a:pathLst>
          </a:custGeom>
          <a:blipFill>
            <a:blip r:embed="rId4"/>
            <a:stretch>
              <a:fillRect l="0" t="0" r="0" b="0"/>
            </a:stretch>
          </a:blipFill>
        </p:spPr>
      </p:sp>
      <p:sp>
        <p:nvSpPr>
          <p:cNvPr name="Freeform 4" id="4"/>
          <p:cNvSpPr/>
          <p:nvPr/>
        </p:nvSpPr>
        <p:spPr>
          <a:xfrm flipH="false" flipV="false" rot="-992200">
            <a:off x="15246385" y="9247292"/>
            <a:ext cx="1372438" cy="1224901"/>
          </a:xfrm>
          <a:custGeom>
            <a:avLst/>
            <a:gdLst/>
            <a:ahLst/>
            <a:cxnLst/>
            <a:rect r="r" b="b" t="t" l="l"/>
            <a:pathLst>
              <a:path h="1224901" w="1372438">
                <a:moveTo>
                  <a:pt x="0" y="0"/>
                </a:moveTo>
                <a:lnTo>
                  <a:pt x="1372437" y="0"/>
                </a:lnTo>
                <a:lnTo>
                  <a:pt x="1372437" y="1224901"/>
                </a:lnTo>
                <a:lnTo>
                  <a:pt x="0" y="1224901"/>
                </a:lnTo>
                <a:lnTo>
                  <a:pt x="0" y="0"/>
                </a:lnTo>
                <a:close/>
              </a:path>
            </a:pathLst>
          </a:custGeom>
          <a:blipFill>
            <a:blip r:embed="rId5"/>
            <a:stretch>
              <a:fillRect l="0" t="0" r="0" b="0"/>
            </a:stretch>
          </a:blipFill>
        </p:spPr>
      </p:sp>
      <p:sp>
        <p:nvSpPr>
          <p:cNvPr name="TextBox 5" id="5"/>
          <p:cNvSpPr txBox="true"/>
          <p:nvPr/>
        </p:nvSpPr>
        <p:spPr>
          <a:xfrm rot="0">
            <a:off x="1028700" y="876300"/>
            <a:ext cx="16230600" cy="1220469"/>
          </a:xfrm>
          <a:prstGeom prst="rect">
            <a:avLst/>
          </a:prstGeom>
        </p:spPr>
        <p:txBody>
          <a:bodyPr anchor="t" rtlCol="false" tIns="0" lIns="0" bIns="0" rIns="0">
            <a:spAutoFit/>
          </a:bodyPr>
          <a:lstStyle/>
          <a:p>
            <a:pPr algn="l" marL="0" indent="0" lvl="0">
              <a:lnSpc>
                <a:spcPts val="9800"/>
              </a:lnSpc>
              <a:spcBef>
                <a:spcPct val="0"/>
              </a:spcBef>
            </a:pPr>
            <a:r>
              <a:rPr lang="en-US" sz="7000">
                <a:solidFill>
                  <a:srgbClr val="05066D"/>
                </a:solidFill>
                <a:latin typeface="Cocomat Pro Bold"/>
              </a:rPr>
              <a:t>Data Augmentation 37x37</a:t>
            </a:r>
          </a:p>
        </p:txBody>
      </p:sp>
      <p:sp>
        <p:nvSpPr>
          <p:cNvPr name="Freeform 6" id="6"/>
          <p:cNvSpPr/>
          <p:nvPr/>
        </p:nvSpPr>
        <p:spPr>
          <a:xfrm flipH="false" flipV="false" rot="6454898">
            <a:off x="-1787984" y="-1262974"/>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29684">
            <a:off x="185716" y="259843"/>
            <a:ext cx="694364" cy="455966"/>
          </a:xfrm>
          <a:custGeom>
            <a:avLst/>
            <a:gdLst/>
            <a:ahLst/>
            <a:cxnLst/>
            <a:rect r="r" b="b" t="t" l="l"/>
            <a:pathLst>
              <a:path h="455966" w="694364">
                <a:moveTo>
                  <a:pt x="0" y="0"/>
                </a:moveTo>
                <a:lnTo>
                  <a:pt x="694363" y="0"/>
                </a:lnTo>
                <a:lnTo>
                  <a:pt x="694363" y="455966"/>
                </a:lnTo>
                <a:lnTo>
                  <a:pt x="0" y="455966"/>
                </a:lnTo>
                <a:lnTo>
                  <a:pt x="0" y="0"/>
                </a:lnTo>
                <a:close/>
              </a:path>
            </a:pathLst>
          </a:custGeom>
          <a:blipFill>
            <a:blip r:embed="rId6"/>
            <a:stretch>
              <a:fillRect l="0" t="0" r="0" b="0"/>
            </a:stretch>
          </a:blipFill>
        </p:spPr>
      </p:sp>
      <p:sp>
        <p:nvSpPr>
          <p:cNvPr name="Freeform 8" id="8"/>
          <p:cNvSpPr/>
          <p:nvPr/>
        </p:nvSpPr>
        <p:spPr>
          <a:xfrm flipH="false" flipV="false" rot="1206164">
            <a:off x="112700" y="79894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9" id="9"/>
          <p:cNvSpPr/>
          <p:nvPr/>
        </p:nvSpPr>
        <p:spPr>
          <a:xfrm flipH="false" flipV="false" rot="-1202195">
            <a:off x="1045154" y="148821"/>
            <a:ext cx="619349" cy="678010"/>
          </a:xfrm>
          <a:custGeom>
            <a:avLst/>
            <a:gdLst/>
            <a:ahLst/>
            <a:cxnLst/>
            <a:rect r="r" b="b" t="t" l="l"/>
            <a:pathLst>
              <a:path h="678010" w="619349">
                <a:moveTo>
                  <a:pt x="0" y="0"/>
                </a:moveTo>
                <a:lnTo>
                  <a:pt x="619349" y="0"/>
                </a:lnTo>
                <a:lnTo>
                  <a:pt x="619349" y="678010"/>
                </a:lnTo>
                <a:lnTo>
                  <a:pt x="0" y="678010"/>
                </a:lnTo>
                <a:lnTo>
                  <a:pt x="0" y="0"/>
                </a:lnTo>
                <a:close/>
              </a:path>
            </a:pathLst>
          </a:custGeom>
          <a:blipFill>
            <a:blip r:embed="rId7"/>
            <a:stretch>
              <a:fillRect l="0" t="0" r="0" b="0"/>
            </a:stretch>
          </a:blipFill>
        </p:spPr>
      </p:sp>
      <p:sp>
        <p:nvSpPr>
          <p:cNvPr name="Freeform 10" id="10"/>
          <p:cNvSpPr/>
          <p:nvPr/>
        </p:nvSpPr>
        <p:spPr>
          <a:xfrm flipH="false" flipV="false" rot="0">
            <a:off x="422374" y="2096769"/>
            <a:ext cx="4408846" cy="3455209"/>
          </a:xfrm>
          <a:custGeom>
            <a:avLst/>
            <a:gdLst/>
            <a:ahLst/>
            <a:cxnLst/>
            <a:rect r="r" b="b" t="t" l="l"/>
            <a:pathLst>
              <a:path h="3455209" w="4408846">
                <a:moveTo>
                  <a:pt x="0" y="0"/>
                </a:moveTo>
                <a:lnTo>
                  <a:pt x="4408847" y="0"/>
                </a:lnTo>
                <a:lnTo>
                  <a:pt x="4408847" y="3455209"/>
                </a:lnTo>
                <a:lnTo>
                  <a:pt x="0" y="3455209"/>
                </a:lnTo>
                <a:lnTo>
                  <a:pt x="0" y="0"/>
                </a:lnTo>
                <a:close/>
              </a:path>
            </a:pathLst>
          </a:custGeom>
          <a:blipFill>
            <a:blip r:embed="rId8"/>
            <a:stretch>
              <a:fillRect l="0" t="0" r="0" b="0"/>
            </a:stretch>
          </a:blipFill>
        </p:spPr>
      </p:sp>
      <p:sp>
        <p:nvSpPr>
          <p:cNvPr name="TextBox 11" id="11"/>
          <p:cNvSpPr txBox="true"/>
          <p:nvPr/>
        </p:nvSpPr>
        <p:spPr>
          <a:xfrm rot="0">
            <a:off x="4894346" y="2049144"/>
            <a:ext cx="13142167" cy="7231326"/>
          </a:xfrm>
          <a:prstGeom prst="rect">
            <a:avLst/>
          </a:prstGeom>
        </p:spPr>
        <p:txBody>
          <a:bodyPr anchor="t" rtlCol="false" tIns="0" lIns="0" bIns="0" rIns="0">
            <a:spAutoFit/>
          </a:bodyPr>
          <a:lstStyle/>
          <a:p>
            <a:pPr algn="l" marL="389083" indent="-194542" lvl="1">
              <a:lnSpc>
                <a:spcPts val="2523"/>
              </a:lnSpc>
              <a:buFont typeface="Arial"/>
              <a:buChar char="•"/>
            </a:pPr>
            <a:r>
              <a:rPr lang="en-US" sz="1802">
                <a:solidFill>
                  <a:srgbClr val="000000"/>
                </a:solidFill>
                <a:latin typeface="Raleway Bold"/>
              </a:rPr>
              <a:t>Rotation Range: </a:t>
            </a:r>
          </a:p>
          <a:p>
            <a:pPr algn="l" marL="778166" indent="-259389" lvl="2">
              <a:lnSpc>
                <a:spcPts val="2523"/>
              </a:lnSpc>
              <a:buFont typeface="Arial"/>
              <a:buChar char="⚬"/>
            </a:pPr>
            <a:r>
              <a:rPr lang="en-US" sz="1802">
                <a:solidFill>
                  <a:srgbClr val="000000"/>
                </a:solidFill>
                <a:latin typeface="Raleway Bold"/>
              </a:rPr>
              <a:t>By specifying a rotation range, you allow the training images to be rotated by a random angle within the specified range. This helps the model become invariant to rotation variations, making it more robust to images that are captured from different angles or orientations.</a:t>
            </a:r>
          </a:p>
          <a:p>
            <a:pPr algn="l" marL="389083" indent="-194542" lvl="1">
              <a:lnSpc>
                <a:spcPts val="2523"/>
              </a:lnSpc>
              <a:buFont typeface="Arial"/>
              <a:buChar char="•"/>
            </a:pPr>
            <a:r>
              <a:rPr lang="en-US" sz="1802">
                <a:solidFill>
                  <a:srgbClr val="000000"/>
                </a:solidFill>
                <a:latin typeface="Raleway Bold"/>
              </a:rPr>
              <a:t>Width Shift Range and Height Shift Range: </a:t>
            </a:r>
          </a:p>
          <a:p>
            <a:pPr algn="l" marL="778166" indent="-259389" lvl="2">
              <a:lnSpc>
                <a:spcPts val="2523"/>
              </a:lnSpc>
              <a:buFont typeface="Arial"/>
              <a:buChar char="⚬"/>
            </a:pPr>
            <a:r>
              <a:rPr lang="en-US" sz="1802">
                <a:solidFill>
                  <a:srgbClr val="000000"/>
                </a:solidFill>
                <a:latin typeface="Raleway Bold"/>
              </a:rPr>
              <a:t>These parameters allow for horizontal and vertical shifting of the images within a specified range. This can simulate variations in object position within the image, helping the model learn to recognize objects regardless of their location within the image.</a:t>
            </a:r>
          </a:p>
          <a:p>
            <a:pPr algn="l" marL="389083" indent="-194542" lvl="1">
              <a:lnSpc>
                <a:spcPts val="2523"/>
              </a:lnSpc>
              <a:buFont typeface="Arial"/>
              <a:buChar char="•"/>
            </a:pPr>
            <a:r>
              <a:rPr lang="en-US" sz="1802">
                <a:solidFill>
                  <a:srgbClr val="000000"/>
                </a:solidFill>
                <a:latin typeface="Raleway Bold"/>
              </a:rPr>
              <a:t>Shear Range: </a:t>
            </a:r>
          </a:p>
          <a:p>
            <a:pPr algn="l" marL="778166" indent="-259389" lvl="2">
              <a:lnSpc>
                <a:spcPts val="2523"/>
              </a:lnSpc>
              <a:buFont typeface="Arial"/>
              <a:buChar char="⚬"/>
            </a:pPr>
            <a:r>
              <a:rPr lang="en-US" sz="1802">
                <a:solidFill>
                  <a:srgbClr val="000000"/>
                </a:solidFill>
                <a:latin typeface="Raleway Bold"/>
              </a:rPr>
              <a:t>Shearing involves shifting one part of the image in a fixed direction, creating a "shear" effect. By applying random shearing to the training images, you introduce distortions that can help the model learn to recognize objects from different perspectives.</a:t>
            </a:r>
          </a:p>
          <a:p>
            <a:pPr algn="l" marL="389083" indent="-194542" lvl="1">
              <a:lnSpc>
                <a:spcPts val="2523"/>
              </a:lnSpc>
              <a:buFont typeface="Arial"/>
              <a:buChar char="•"/>
            </a:pPr>
            <a:r>
              <a:rPr lang="en-US" sz="1802">
                <a:solidFill>
                  <a:srgbClr val="000000"/>
                </a:solidFill>
                <a:latin typeface="Raleway Bold"/>
              </a:rPr>
              <a:t>Zoom Range: </a:t>
            </a:r>
          </a:p>
          <a:p>
            <a:pPr algn="l" marL="778166" indent="-259389" lvl="2">
              <a:lnSpc>
                <a:spcPts val="2523"/>
              </a:lnSpc>
              <a:buFont typeface="Arial"/>
              <a:buChar char="⚬"/>
            </a:pPr>
            <a:r>
              <a:rPr lang="en-US" sz="1802">
                <a:solidFill>
                  <a:srgbClr val="000000"/>
                </a:solidFill>
                <a:latin typeface="Raleway Bold"/>
              </a:rPr>
              <a:t>Zooming involves either zooming in or out of the image. By applying random zooming to the training images, you simulate variations in scale, which helps the model become invariant to changes in object size within the image.</a:t>
            </a:r>
          </a:p>
          <a:p>
            <a:pPr algn="l" marL="389083" indent="-194542" lvl="1">
              <a:lnSpc>
                <a:spcPts val="2523"/>
              </a:lnSpc>
              <a:buFont typeface="Arial"/>
              <a:buChar char="•"/>
            </a:pPr>
            <a:r>
              <a:rPr lang="en-US" sz="1802">
                <a:solidFill>
                  <a:srgbClr val="000000"/>
                </a:solidFill>
                <a:latin typeface="Raleway Bold"/>
              </a:rPr>
              <a:t>Horizontal Flip: </a:t>
            </a:r>
          </a:p>
          <a:p>
            <a:pPr algn="l" marL="778166" indent="-259389" lvl="2">
              <a:lnSpc>
                <a:spcPts val="2523"/>
              </a:lnSpc>
              <a:buFont typeface="Arial"/>
              <a:buChar char="⚬"/>
            </a:pPr>
            <a:r>
              <a:rPr lang="en-US" sz="1802">
                <a:solidFill>
                  <a:srgbClr val="000000"/>
                </a:solidFill>
                <a:latin typeface="Raleway Bold"/>
              </a:rPr>
              <a:t>This parameter allows for randomly flipping the images horizontally. Horizontal flipping can help the model become invariant to left-right orientation variations, which is particularly useful for tasks where the orientation of objects is not significant.</a:t>
            </a:r>
          </a:p>
          <a:p>
            <a:pPr algn="l" marL="389083" indent="-194542" lvl="1">
              <a:lnSpc>
                <a:spcPts val="2523"/>
              </a:lnSpc>
              <a:buFont typeface="Arial"/>
              <a:buChar char="•"/>
            </a:pPr>
            <a:r>
              <a:rPr lang="en-US" sz="1802">
                <a:solidFill>
                  <a:srgbClr val="000000"/>
                </a:solidFill>
                <a:latin typeface="Raleway Bold"/>
              </a:rPr>
              <a:t>Fill Mode: </a:t>
            </a:r>
          </a:p>
          <a:p>
            <a:pPr algn="l" marL="778166" indent="-259389" lvl="2">
              <a:lnSpc>
                <a:spcPts val="2523"/>
              </a:lnSpc>
              <a:buFont typeface="Arial"/>
              <a:buChar char="⚬"/>
            </a:pPr>
            <a:r>
              <a:rPr lang="en-US" sz="1802">
                <a:solidFill>
                  <a:srgbClr val="000000"/>
                </a:solidFill>
                <a:latin typeface="Raleway Bold"/>
              </a:rPr>
              <a:t>This parameter determines the strategy used to fill in newly created pixels that may be introduced during augmentation, such as when performing rotations or shifts. 'Nearest' mode fills new pixels with the nearest pixel value from the original image, which helps maintain the overall appearance of the 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DAGFkGPnz0w</dc:identifier>
  <dcterms:modified xsi:type="dcterms:W3CDTF">2011-08-01T06:04:30Z</dcterms:modified>
  <cp:revision>1</cp:revision>
  <dc:title>ST1504 DELE CA1 PART A: CONVOLUTIONAL NEURAL NETWORK</dc:title>
</cp:coreProperties>
</file>